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7" r:id="rId3"/>
    <p:sldId id="287" r:id="rId4"/>
    <p:sldId id="270" r:id="rId5"/>
    <p:sldId id="291" r:id="rId6"/>
    <p:sldId id="271" r:id="rId7"/>
    <p:sldId id="272" r:id="rId8"/>
    <p:sldId id="275" r:id="rId9"/>
    <p:sldId id="289"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58" autoAdjust="0"/>
  </p:normalViewPr>
  <p:slideViewPr>
    <p:cSldViewPr snapToGrid="0">
      <p:cViewPr varScale="1">
        <p:scale>
          <a:sx n="137" d="100"/>
          <a:sy n="137" d="100"/>
        </p:scale>
        <p:origin x="28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5A80C3-D734-4DFE-962E-DB7A06CE08E3}" type="datetimeFigureOut">
              <a:rPr lang="en-US" smtClean="0"/>
              <a:t>9/25/2020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B2E18-A569-4D08-AF0B-78998FE6C401}" type="slidenum">
              <a:rPr lang="en-US" smtClean="0"/>
              <a:t>‹#›</a:t>
            </a:fld>
            <a:endParaRPr lang="en-US"/>
          </a:p>
        </p:txBody>
      </p:sp>
    </p:spTree>
    <p:extLst>
      <p:ext uri="{BB962C8B-B14F-4D97-AF65-F5344CB8AC3E}">
        <p14:creationId xmlns:p14="http://schemas.microsoft.com/office/powerpoint/2010/main" val="2534464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Log(1) = 0</a:t>
            </a:r>
          </a:p>
          <a:p>
            <a:r>
              <a:rPr lang="en-US" dirty="0"/>
              <a:t>Log(2) ~ .3</a:t>
            </a:r>
          </a:p>
        </p:txBody>
      </p:sp>
      <p:sp>
        <p:nvSpPr>
          <p:cNvPr id="4" name="Slide Number Placeholder 3"/>
          <p:cNvSpPr>
            <a:spLocks noGrp="1"/>
          </p:cNvSpPr>
          <p:nvPr>
            <p:ph type="sldNum" sz="quarter" idx="5"/>
          </p:nvPr>
        </p:nvSpPr>
        <p:spPr/>
        <p:txBody>
          <a:bodyPr/>
          <a:lstStyle/>
          <a:p>
            <a:fld id="{606D035D-0650-49E9-AE5A-5200953C9D12}" type="slidenum">
              <a:rPr lang="en-US" smtClean="0"/>
              <a:t>6</a:t>
            </a:fld>
            <a:endParaRPr lang="en-US"/>
          </a:p>
        </p:txBody>
      </p:sp>
    </p:spTree>
    <p:extLst>
      <p:ext uri="{BB962C8B-B14F-4D97-AF65-F5344CB8AC3E}">
        <p14:creationId xmlns:p14="http://schemas.microsoft.com/office/powerpoint/2010/main" val="394147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three methods are a continuum in that the first is uniformed by the task, the second uses relationship to the label in isolation, the third uses interacting with the modeling process (and previously selected features). Thus the third is much more time consuming, but could be the most accurate.</a:t>
            </a:r>
          </a:p>
          <a:p>
            <a:endParaRPr lang="en-US" dirty="0"/>
          </a:p>
        </p:txBody>
      </p:sp>
      <p:sp>
        <p:nvSpPr>
          <p:cNvPr id="4" name="Slide Number Placeholder 3"/>
          <p:cNvSpPr>
            <a:spLocks noGrp="1"/>
          </p:cNvSpPr>
          <p:nvPr>
            <p:ph type="sldNum" sz="quarter" idx="5"/>
          </p:nvPr>
        </p:nvSpPr>
        <p:spPr/>
        <p:txBody>
          <a:bodyPr/>
          <a:lstStyle/>
          <a:p>
            <a:fld id="{5BFB2E18-A569-4D08-AF0B-78998FE6C401}" type="slidenum">
              <a:rPr lang="en-US" smtClean="0"/>
              <a:t>10</a:t>
            </a:fld>
            <a:endParaRPr lang="en-US"/>
          </a:p>
        </p:txBody>
      </p:sp>
    </p:spTree>
    <p:extLst>
      <p:ext uri="{BB962C8B-B14F-4D97-AF65-F5344CB8AC3E}">
        <p14:creationId xmlns:p14="http://schemas.microsoft.com/office/powerpoint/2010/main" val="397386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7D153-2251-4F18-B38B-DBFEDBF98B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6216B0-FBC7-41C1-82DA-1DBE51E5AD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79A5CE-68E9-4C35-AE8F-EFE84B1DED91}"/>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8A17924F-F6D7-4A32-89CF-F275D824C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B848C-F11B-45F4-8870-78ECFB68619C}"/>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2815290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C1575-9065-4092-9049-D75351FD29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A94E7D-9756-4A08-B0AD-AD6510A2FD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84AEB4-68FD-4A06-A5B9-B2ED5AEA0173}"/>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86C73841-E922-47C9-9D05-2A4292BEC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C01ED-734D-4198-BCB8-324B07B3C331}"/>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2850447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966FBF-77BD-4F34-A516-E79BCB9238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0D12D0-0F71-4459-B1FB-ED6E902C8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07E5F1-DEA2-4DD0-8B4A-36352BCE22E8}"/>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01BEC229-6247-4D07-9FA0-3965F138B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08011-57FC-41B2-8D6C-1255419D2ACD}"/>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37730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CFC57-BF31-45E1-AF35-77F70FA1BC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08485B-05F2-4AFB-9BE8-E98E099327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E85F1F-4C22-4F46-9582-A70E61F296CC}"/>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A2B9E512-A357-4B11-9258-319F977DCD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75F4D-3473-46A4-97A7-DEBFE3B1E962}"/>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2534373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98635-4D00-41D9-8062-AE51344EFF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AC54EB-7424-416C-A2B4-7C6F8EC752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C9BB76-F034-4360-AE85-652FC8EE0AE6}"/>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9E26B910-460C-46E5-A529-FCC2F4EE9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CE00F-8500-48DF-BC4C-DD2E67E3E9CE}"/>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97076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6ED6B-0FA0-48A5-8106-9C2437069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2CCE6-2889-4F2C-86D2-4BFB4F4540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72C4FD-5ED2-4B1F-A6C5-B93F4D5C9C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E5B2B2-7874-4F55-AB95-A12C60EBEB46}"/>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6" name="Footer Placeholder 5">
            <a:extLst>
              <a:ext uri="{FF2B5EF4-FFF2-40B4-BE49-F238E27FC236}">
                <a16:creationId xmlns:a16="http://schemas.microsoft.com/office/drawing/2014/main" id="{C3D71E26-D7D8-4658-AF5E-AC9266377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2427F4-FD77-403E-B409-71C4504602F9}"/>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20574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B32B-6BD7-413A-94A7-1EF470CD1B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237740-F5F6-4F87-80EB-4C92D91648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1E0DC0-CC7F-4A16-B230-B976C4E745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CAAC45-E658-4473-B0EE-79EBB0CC80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2AC5E7-A669-4A97-BD07-3979617730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AF0C0C-4BD1-40D6-AB1E-5D1CDF7A6812}"/>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8" name="Footer Placeholder 7">
            <a:extLst>
              <a:ext uri="{FF2B5EF4-FFF2-40B4-BE49-F238E27FC236}">
                <a16:creationId xmlns:a16="http://schemas.microsoft.com/office/drawing/2014/main" id="{8D1FBBFC-C81B-4C9C-ACAC-E68EA5CD2B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01A257-AB5A-47B1-A86A-EFF1EF1017D5}"/>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168638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D628-DC33-4CB1-AD17-244B0AA2A2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505D10-DD63-4A6B-82A8-CD8BF79C963E}"/>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4" name="Footer Placeholder 3">
            <a:extLst>
              <a:ext uri="{FF2B5EF4-FFF2-40B4-BE49-F238E27FC236}">
                <a16:creationId xmlns:a16="http://schemas.microsoft.com/office/drawing/2014/main" id="{EEDA995B-1CE3-45A6-A69F-01206631C5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28C1E-2CDB-4CEE-96F0-102F5DA5B3A7}"/>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202347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CB6C10-5C83-4670-BB6C-D501833BE2BA}"/>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3" name="Footer Placeholder 2">
            <a:extLst>
              <a:ext uri="{FF2B5EF4-FFF2-40B4-BE49-F238E27FC236}">
                <a16:creationId xmlns:a16="http://schemas.microsoft.com/office/drawing/2014/main" id="{ADE96208-8F41-4C7D-A935-E4305BABE4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EF9C28-DB4D-4018-8718-DC5B57170236}"/>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372472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C930B-0F67-4EC1-A3DB-1A1C1CE49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31E165-4F14-4659-8D27-6788F232C4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D7B89D-8665-492D-95D4-0862054D55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69F965-DC58-4DB3-8703-C4FDA2F1808D}"/>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6" name="Footer Placeholder 5">
            <a:extLst>
              <a:ext uri="{FF2B5EF4-FFF2-40B4-BE49-F238E27FC236}">
                <a16:creationId xmlns:a16="http://schemas.microsoft.com/office/drawing/2014/main" id="{E910B9B8-87AB-44DF-8B53-022FA7063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A17DA2-6A66-469B-B9DE-E0D25773A6E4}"/>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3193932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778F-0C2C-4C3D-B136-3672C62C95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F7A9C9-DE03-42E2-A2F9-71EF81DE2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FDE54E-4A4F-4E2E-BA20-F058BCBD16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171371-70BA-447D-8E1D-70A92784DAC6}"/>
              </a:ext>
            </a:extLst>
          </p:cNvPr>
          <p:cNvSpPr>
            <a:spLocks noGrp="1"/>
          </p:cNvSpPr>
          <p:nvPr>
            <p:ph type="dt" sz="half" idx="10"/>
          </p:nvPr>
        </p:nvSpPr>
        <p:spPr/>
        <p:txBody>
          <a:bodyPr/>
          <a:lstStyle/>
          <a:p>
            <a:fld id="{4BEC4982-81DC-4FFB-9B13-1B0F2B31B2D8}" type="datetimeFigureOut">
              <a:rPr lang="en-US" smtClean="0"/>
              <a:t>9/25/2020</a:t>
            </a:fld>
            <a:endParaRPr lang="en-US"/>
          </a:p>
        </p:txBody>
      </p:sp>
      <p:sp>
        <p:nvSpPr>
          <p:cNvPr id="6" name="Footer Placeholder 5">
            <a:extLst>
              <a:ext uri="{FF2B5EF4-FFF2-40B4-BE49-F238E27FC236}">
                <a16:creationId xmlns:a16="http://schemas.microsoft.com/office/drawing/2014/main" id="{9A5E111C-CDFC-49AB-9DB3-F715A390D0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9767F-A4A5-4A71-AD77-21E48AA140A2}"/>
              </a:ext>
            </a:extLst>
          </p:cNvPr>
          <p:cNvSpPr>
            <a:spLocks noGrp="1"/>
          </p:cNvSpPr>
          <p:nvPr>
            <p:ph type="sldNum" sz="quarter" idx="12"/>
          </p:nvPr>
        </p:nvSpPr>
        <p:spPr/>
        <p:txBody>
          <a:bodyPr/>
          <a:lstStyle/>
          <a:p>
            <a:fld id="{2C270D2F-F94B-4C43-A69E-931BDF458D7E}" type="slidenum">
              <a:rPr lang="en-US" smtClean="0"/>
              <a:t>‹#›</a:t>
            </a:fld>
            <a:endParaRPr lang="en-US"/>
          </a:p>
        </p:txBody>
      </p:sp>
    </p:spTree>
    <p:extLst>
      <p:ext uri="{BB962C8B-B14F-4D97-AF65-F5344CB8AC3E}">
        <p14:creationId xmlns:p14="http://schemas.microsoft.com/office/powerpoint/2010/main" val="403916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494826-C385-4933-8B29-B13B9B34CB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7969CF-3CE3-4BBC-9E5E-64F7C28F7F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54FA21-CEE1-4499-A229-58EE21F840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EC4982-81DC-4FFB-9B13-1B0F2B31B2D8}" type="datetimeFigureOut">
              <a:rPr lang="en-US" smtClean="0"/>
              <a:t>9/25/2020</a:t>
            </a:fld>
            <a:endParaRPr lang="en-US"/>
          </a:p>
        </p:txBody>
      </p:sp>
      <p:sp>
        <p:nvSpPr>
          <p:cNvPr id="5" name="Footer Placeholder 4">
            <a:extLst>
              <a:ext uri="{FF2B5EF4-FFF2-40B4-BE49-F238E27FC236}">
                <a16:creationId xmlns:a16="http://schemas.microsoft.com/office/drawing/2014/main" id="{2DBDABF5-098C-424C-91EF-2010B23ABA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726949-03EF-4CEC-93A7-49A3114C4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70D2F-F94B-4C43-A69E-931BDF458D7E}" type="slidenum">
              <a:rPr lang="en-US" smtClean="0"/>
              <a:t>‹#›</a:t>
            </a:fld>
            <a:endParaRPr lang="en-US"/>
          </a:p>
        </p:txBody>
      </p:sp>
    </p:spTree>
    <p:extLst>
      <p:ext uri="{BB962C8B-B14F-4D97-AF65-F5344CB8AC3E}">
        <p14:creationId xmlns:p14="http://schemas.microsoft.com/office/powerpoint/2010/main" val="2479141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30.png"/><Relationship Id="rId7" Type="http://schemas.openxmlformats.org/officeDocument/2006/relationships/image" Target="../media/image7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50.png"/><Relationship Id="rId10" Type="http://schemas.openxmlformats.org/officeDocument/2006/relationships/image" Target="../media/image10.png"/><Relationship Id="rId4" Type="http://schemas.openxmlformats.org/officeDocument/2006/relationships/image" Target="../media/image40.png"/><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00E2D-583A-45F8-ABEE-6CF603985AFF}"/>
              </a:ext>
            </a:extLst>
          </p:cNvPr>
          <p:cNvSpPr>
            <a:spLocks noGrp="1"/>
          </p:cNvSpPr>
          <p:nvPr>
            <p:ph type="ctrTitle"/>
          </p:nvPr>
        </p:nvSpPr>
        <p:spPr/>
        <p:txBody>
          <a:bodyPr/>
          <a:lstStyle/>
          <a:p>
            <a:r>
              <a:rPr lang="en-US" dirty="0"/>
              <a:t>Feature Selection</a:t>
            </a:r>
          </a:p>
        </p:txBody>
      </p:sp>
      <p:sp>
        <p:nvSpPr>
          <p:cNvPr id="3" name="Subtitle 2">
            <a:extLst>
              <a:ext uri="{FF2B5EF4-FFF2-40B4-BE49-F238E27FC236}">
                <a16:creationId xmlns:a16="http://schemas.microsoft.com/office/drawing/2014/main" id="{B0728703-5D29-4CEE-9BE7-3136A8598C6E}"/>
              </a:ext>
            </a:extLst>
          </p:cNvPr>
          <p:cNvSpPr>
            <a:spLocks noGrp="1"/>
          </p:cNvSpPr>
          <p:nvPr>
            <p:ph type="subTitle" idx="1"/>
          </p:nvPr>
        </p:nvSpPr>
        <p:spPr/>
        <p:txBody>
          <a:bodyPr/>
          <a:lstStyle/>
          <a:p>
            <a:r>
              <a:rPr lang="en-US" dirty="0"/>
              <a:t>Geoff Hulten</a:t>
            </a:r>
          </a:p>
        </p:txBody>
      </p:sp>
    </p:spTree>
    <p:extLst>
      <p:ext uri="{BB962C8B-B14F-4D97-AF65-F5344CB8AC3E}">
        <p14:creationId xmlns:p14="http://schemas.microsoft.com/office/powerpoint/2010/main" val="3206828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2B8D-14F8-4897-905B-F3C585EC7A5C}"/>
              </a:ext>
            </a:extLst>
          </p:cNvPr>
          <p:cNvSpPr>
            <a:spLocks noGrp="1"/>
          </p:cNvSpPr>
          <p:nvPr>
            <p:ph type="title"/>
          </p:nvPr>
        </p:nvSpPr>
        <p:spPr/>
        <p:txBody>
          <a:bodyPr/>
          <a:lstStyle/>
          <a:p>
            <a:r>
              <a:rPr lang="en-US" dirty="0"/>
              <a:t>Summary of Feature Selection</a:t>
            </a:r>
          </a:p>
        </p:txBody>
      </p:sp>
      <p:sp>
        <p:nvSpPr>
          <p:cNvPr id="3" name="Content Placeholder 2">
            <a:extLst>
              <a:ext uri="{FF2B5EF4-FFF2-40B4-BE49-F238E27FC236}">
                <a16:creationId xmlns:a16="http://schemas.microsoft.com/office/drawing/2014/main" id="{0EFC490D-092C-44C9-908F-757A564DD078}"/>
              </a:ext>
            </a:extLst>
          </p:cNvPr>
          <p:cNvSpPr>
            <a:spLocks noGrp="1"/>
          </p:cNvSpPr>
          <p:nvPr>
            <p:ph sz="half" idx="1"/>
          </p:nvPr>
        </p:nvSpPr>
        <p:spPr/>
        <p:txBody>
          <a:bodyPr>
            <a:normAutofit fontScale="85000" lnSpcReduction="20000"/>
          </a:bodyPr>
          <a:lstStyle/>
          <a:p>
            <a:r>
              <a:rPr lang="en-US" dirty="0"/>
              <a:t>Using too many features can cause problems:</a:t>
            </a:r>
          </a:p>
          <a:p>
            <a:pPr lvl="1"/>
            <a:r>
              <a:rPr lang="en-US" dirty="0"/>
              <a:t>Machine Learning algorithm’s properties (e.g. overfitting)</a:t>
            </a:r>
          </a:p>
          <a:p>
            <a:pPr lvl="1"/>
            <a:r>
              <a:rPr lang="en-US" dirty="0"/>
              <a:t>Amount of available data</a:t>
            </a:r>
          </a:p>
          <a:p>
            <a:pPr lvl="1"/>
            <a:r>
              <a:rPr lang="en-US" dirty="0"/>
              <a:t>Training time and RAM</a:t>
            </a:r>
          </a:p>
          <a:p>
            <a:pPr lvl="1"/>
            <a:r>
              <a:rPr lang="en-US" dirty="0"/>
              <a:t>Runtime implications</a:t>
            </a:r>
          </a:p>
          <a:p>
            <a:pPr marL="0" indent="0">
              <a:buNone/>
            </a:pPr>
            <a:endParaRPr lang="en-US" dirty="0"/>
          </a:p>
          <a:p>
            <a:r>
              <a:rPr lang="en-US" dirty="0"/>
              <a:t>Feature Selection algorithms help you find the best features</a:t>
            </a:r>
          </a:p>
        </p:txBody>
      </p:sp>
      <p:sp>
        <p:nvSpPr>
          <p:cNvPr id="4" name="Content Placeholder 3">
            <a:extLst>
              <a:ext uri="{FF2B5EF4-FFF2-40B4-BE49-F238E27FC236}">
                <a16:creationId xmlns:a16="http://schemas.microsoft.com/office/drawing/2014/main" id="{17643645-03BC-407B-BD39-884490A7E1AE}"/>
              </a:ext>
            </a:extLst>
          </p:cNvPr>
          <p:cNvSpPr>
            <a:spLocks noGrp="1"/>
          </p:cNvSpPr>
          <p:nvPr>
            <p:ph sz="half" idx="2"/>
          </p:nvPr>
        </p:nvSpPr>
        <p:spPr/>
        <p:txBody>
          <a:bodyPr>
            <a:normAutofit fontScale="85000" lnSpcReduction="20000"/>
          </a:bodyPr>
          <a:lstStyle/>
          <a:p>
            <a:r>
              <a:rPr lang="en-US" b="1" i="1" dirty="0"/>
              <a:t>Frequency</a:t>
            </a:r>
            <a:r>
              <a:rPr lang="en-US" dirty="0"/>
              <a:t> takes the features that occur on the most messages</a:t>
            </a:r>
          </a:p>
          <a:p>
            <a:endParaRPr lang="en-US" dirty="0"/>
          </a:p>
          <a:p>
            <a:r>
              <a:rPr lang="en-US" b="1" i="1" dirty="0"/>
              <a:t>Mutual information </a:t>
            </a:r>
            <a:r>
              <a:rPr lang="en-US" dirty="0"/>
              <a:t>estimates how much each features tells you about the value of the label</a:t>
            </a:r>
          </a:p>
          <a:p>
            <a:endParaRPr lang="en-US" dirty="0"/>
          </a:p>
          <a:p>
            <a:r>
              <a:rPr lang="en-US" b="1" i="1" dirty="0"/>
              <a:t>Accuracy wrapper </a:t>
            </a:r>
            <a:r>
              <a:rPr lang="en-US" dirty="0"/>
              <a:t>estimates how valuable each feature is to the modeling process</a:t>
            </a:r>
          </a:p>
          <a:p>
            <a:endParaRPr lang="en-US" dirty="0"/>
          </a:p>
          <a:p>
            <a:r>
              <a:rPr lang="en-US" b="1" i="1" dirty="0"/>
              <a:t>Some hybrid </a:t>
            </a:r>
            <a:r>
              <a:rPr lang="en-US" dirty="0"/>
              <a:t>method to balance speed with quality…</a:t>
            </a:r>
          </a:p>
        </p:txBody>
      </p:sp>
    </p:spTree>
    <p:extLst>
      <p:ext uri="{BB962C8B-B14F-4D97-AF65-F5344CB8AC3E}">
        <p14:creationId xmlns:p14="http://schemas.microsoft.com/office/powerpoint/2010/main" val="362572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9130-97F2-4390-A067-F5A29067B158}"/>
              </a:ext>
            </a:extLst>
          </p:cNvPr>
          <p:cNvSpPr>
            <a:spLocks noGrp="1"/>
          </p:cNvSpPr>
          <p:nvPr>
            <p:ph type="title"/>
          </p:nvPr>
        </p:nvSpPr>
        <p:spPr>
          <a:xfrm>
            <a:off x="838200" y="365126"/>
            <a:ext cx="10515600" cy="838986"/>
          </a:xfrm>
        </p:spPr>
        <p:txBody>
          <a:bodyPr/>
          <a:lstStyle/>
          <a:p>
            <a:r>
              <a:rPr lang="en-US" dirty="0"/>
              <a:t>Feature Selection</a:t>
            </a:r>
          </a:p>
        </p:txBody>
      </p:sp>
      <p:sp>
        <p:nvSpPr>
          <p:cNvPr id="5" name="Content Placeholder 4">
            <a:extLst>
              <a:ext uri="{FF2B5EF4-FFF2-40B4-BE49-F238E27FC236}">
                <a16:creationId xmlns:a16="http://schemas.microsoft.com/office/drawing/2014/main" id="{6257CB71-27A8-4D18-9CB6-C4A8B7E9404F}"/>
              </a:ext>
            </a:extLst>
          </p:cNvPr>
          <p:cNvSpPr>
            <a:spLocks noGrp="1"/>
          </p:cNvSpPr>
          <p:nvPr>
            <p:ph idx="1"/>
          </p:nvPr>
        </p:nvSpPr>
        <p:spPr>
          <a:xfrm>
            <a:off x="838200" y="1508753"/>
            <a:ext cx="10515600" cy="4351338"/>
          </a:xfrm>
        </p:spPr>
        <p:txBody>
          <a:bodyPr>
            <a:normAutofit fontScale="77500" lnSpcReduction="20000"/>
          </a:bodyPr>
          <a:lstStyle/>
          <a:p>
            <a:r>
              <a:rPr lang="en-US" dirty="0"/>
              <a:t>Feature engineering techniques can create many features</a:t>
            </a:r>
          </a:p>
          <a:p>
            <a:r>
              <a:rPr lang="en-US" dirty="0"/>
              <a:t>Having too many features can cause problems:</a:t>
            </a:r>
          </a:p>
          <a:p>
            <a:pPr lvl="1"/>
            <a:r>
              <a:rPr lang="en-US" dirty="0"/>
              <a:t>Slowing down the modeling process</a:t>
            </a:r>
          </a:p>
          <a:p>
            <a:pPr lvl="1"/>
            <a:r>
              <a:rPr lang="en-US" dirty="0"/>
              <a:t>Using more RAM</a:t>
            </a:r>
          </a:p>
          <a:p>
            <a:pPr lvl="1"/>
            <a:r>
              <a:rPr lang="en-US" dirty="0"/>
              <a:t>Confusing the optimization process (e.g. overfitting)</a:t>
            </a:r>
          </a:p>
          <a:p>
            <a:pPr lvl="1"/>
            <a:endParaRPr lang="en-US" dirty="0"/>
          </a:p>
          <a:p>
            <a:r>
              <a:rPr lang="en-US" dirty="0"/>
              <a:t>Feature selection algorithms:</a:t>
            </a:r>
          </a:p>
          <a:p>
            <a:pPr lvl="1"/>
            <a:r>
              <a:rPr lang="en-US" dirty="0"/>
              <a:t>Estimate the quality of features</a:t>
            </a:r>
          </a:p>
          <a:p>
            <a:pPr lvl="1"/>
            <a:r>
              <a:rPr lang="en-US" dirty="0"/>
              <a:t>Use only the best features when building models</a:t>
            </a:r>
          </a:p>
          <a:p>
            <a:endParaRPr lang="en-US" dirty="0"/>
          </a:p>
          <a:p>
            <a:pPr marL="0" indent="0">
              <a:buNone/>
            </a:pPr>
            <a:r>
              <a:rPr lang="en-US" dirty="0"/>
              <a:t>Approaches:</a:t>
            </a:r>
          </a:p>
          <a:p>
            <a:pPr lvl="1"/>
            <a:r>
              <a:rPr lang="en-US" dirty="0"/>
              <a:t>Frequency</a:t>
            </a:r>
          </a:p>
          <a:p>
            <a:pPr lvl="1"/>
            <a:r>
              <a:rPr lang="en-US" dirty="0"/>
              <a:t>Mutual Information</a:t>
            </a:r>
          </a:p>
          <a:p>
            <a:pPr lvl="1"/>
            <a:r>
              <a:rPr lang="en-US" dirty="0"/>
              <a:t>Accuracy (wrapper)</a:t>
            </a:r>
          </a:p>
        </p:txBody>
      </p:sp>
    </p:spTree>
    <p:extLst>
      <p:ext uri="{BB962C8B-B14F-4D97-AF65-F5344CB8AC3E}">
        <p14:creationId xmlns:p14="http://schemas.microsoft.com/office/powerpoint/2010/main" val="348738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 calcmode="lin" valueType="num">
                                      <p:cBhvr additive="base">
                                        <p:cTn id="1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anim calcmode="lin" valueType="num">
                                      <p:cBhvr additive="base">
                                        <p:cTn id="1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anim calcmode="lin" valueType="num">
                                      <p:cBhvr additive="base">
                                        <p:cTn id="2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anim calcmode="lin" valueType="num">
                                      <p:cBhvr additive="base">
                                        <p:cTn id="2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12" end="12"/>
                                            </p:txEl>
                                          </p:spTgt>
                                        </p:tgtEl>
                                        <p:attrNameLst>
                                          <p:attrName>style.visibility</p:attrName>
                                        </p:attrNameLst>
                                      </p:cBhvr>
                                      <p:to>
                                        <p:strVal val="visible"/>
                                      </p:to>
                                    </p:set>
                                    <p:anim calcmode="lin" valueType="num">
                                      <p:cBhvr additive="base">
                                        <p:cTn id="2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13" end="13"/>
                                            </p:txEl>
                                          </p:spTgt>
                                        </p:tgtEl>
                                        <p:attrNameLst>
                                          <p:attrName>style.visibility</p:attrName>
                                        </p:attrNameLst>
                                      </p:cBhvr>
                                      <p:to>
                                        <p:strVal val="visible"/>
                                      </p:to>
                                    </p:set>
                                    <p:anim calcmode="lin" valueType="num">
                                      <p:cBhvr additive="base">
                                        <p:cTn id="3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FD36-D18B-464C-8A40-772127F31739}"/>
              </a:ext>
            </a:extLst>
          </p:cNvPr>
          <p:cNvSpPr>
            <a:spLocks noGrp="1"/>
          </p:cNvSpPr>
          <p:nvPr>
            <p:ph type="title"/>
          </p:nvPr>
        </p:nvSpPr>
        <p:spPr>
          <a:xfrm>
            <a:off x="838200" y="118557"/>
            <a:ext cx="10515600" cy="635000"/>
          </a:xfrm>
        </p:spPr>
        <p:txBody>
          <a:bodyPr>
            <a:normAutofit fontScale="90000"/>
          </a:bodyPr>
          <a:lstStyle/>
          <a:p>
            <a:r>
              <a:rPr lang="en-US" dirty="0"/>
              <a:t>Simple Feature Engineering Pattern</a:t>
            </a:r>
          </a:p>
        </p:txBody>
      </p:sp>
      <p:sp>
        <p:nvSpPr>
          <p:cNvPr id="4" name="Rectangle 3">
            <a:extLst>
              <a:ext uri="{FF2B5EF4-FFF2-40B4-BE49-F238E27FC236}">
                <a16:creationId xmlns:a16="http://schemas.microsoft.com/office/drawing/2014/main" id="{55F60790-CD5C-43BF-A15B-B79519E577FA}"/>
              </a:ext>
            </a:extLst>
          </p:cNvPr>
          <p:cNvSpPr/>
          <p:nvPr/>
        </p:nvSpPr>
        <p:spPr>
          <a:xfrm>
            <a:off x="566737" y="1394132"/>
            <a:ext cx="2019300" cy="44767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lumMod val="50000"/>
                  </a:schemeClr>
                </a:solidFill>
              </a:rPr>
              <a:t>trainXRaw</a:t>
            </a:r>
            <a:endParaRPr lang="en-US" dirty="0">
              <a:solidFill>
                <a:schemeClr val="bg1">
                  <a:lumMod val="50000"/>
                </a:schemeClr>
              </a:solidFill>
            </a:endParaRPr>
          </a:p>
        </p:txBody>
      </p:sp>
      <p:sp>
        <p:nvSpPr>
          <p:cNvPr id="5" name="Rectangle 4">
            <a:extLst>
              <a:ext uri="{FF2B5EF4-FFF2-40B4-BE49-F238E27FC236}">
                <a16:creationId xmlns:a16="http://schemas.microsoft.com/office/drawing/2014/main" id="{F3601448-440F-40FC-A282-66D40E5F6E7A}"/>
              </a:ext>
            </a:extLst>
          </p:cNvPr>
          <p:cNvSpPr/>
          <p:nvPr/>
        </p:nvSpPr>
        <p:spPr>
          <a:xfrm>
            <a:off x="3580968" y="3465154"/>
            <a:ext cx="1104900" cy="81495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50000"/>
                  </a:schemeClr>
                </a:solidFill>
              </a:rPr>
              <a:t>Feature Creation</a:t>
            </a:r>
          </a:p>
          <a:p>
            <a:pPr algn="ctr"/>
            <a:r>
              <a:rPr lang="en-US" dirty="0">
                <a:solidFill>
                  <a:schemeClr val="bg1">
                    <a:lumMod val="50000"/>
                  </a:schemeClr>
                </a:solidFill>
              </a:rPr>
              <a:t>Process</a:t>
            </a:r>
          </a:p>
        </p:txBody>
      </p:sp>
      <p:sp>
        <p:nvSpPr>
          <p:cNvPr id="6" name="Rectangle 5">
            <a:extLst>
              <a:ext uri="{FF2B5EF4-FFF2-40B4-BE49-F238E27FC236}">
                <a16:creationId xmlns:a16="http://schemas.microsoft.com/office/drawing/2014/main" id="{07BE85A4-1888-41E3-BD3F-20292514F928}"/>
              </a:ext>
            </a:extLst>
          </p:cNvPr>
          <p:cNvSpPr/>
          <p:nvPr/>
        </p:nvSpPr>
        <p:spPr>
          <a:xfrm>
            <a:off x="1481137" y="2799069"/>
            <a:ext cx="1104900" cy="44767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lumMod val="50000"/>
                  </a:schemeClr>
                </a:solidFill>
              </a:rPr>
              <a:t>trainY</a:t>
            </a:r>
            <a:endParaRPr lang="en-US" dirty="0">
              <a:solidFill>
                <a:schemeClr val="bg1">
                  <a:lumMod val="50000"/>
                </a:schemeClr>
              </a:solidFill>
            </a:endParaRPr>
          </a:p>
        </p:txBody>
      </p:sp>
      <p:cxnSp>
        <p:nvCxnSpPr>
          <p:cNvPr id="8" name="Connector: Elbow 7">
            <a:extLst>
              <a:ext uri="{FF2B5EF4-FFF2-40B4-BE49-F238E27FC236}">
                <a16:creationId xmlns:a16="http://schemas.microsoft.com/office/drawing/2014/main" id="{CBB21C13-F7FD-436F-A089-A28D866CDC32}"/>
              </a:ext>
            </a:extLst>
          </p:cNvPr>
          <p:cNvCxnSpPr>
            <a:cxnSpLocks/>
            <a:stCxn id="4" idx="3"/>
            <a:endCxn id="5" idx="1"/>
          </p:cNvCxnSpPr>
          <p:nvPr/>
        </p:nvCxnSpPr>
        <p:spPr>
          <a:xfrm>
            <a:off x="2586037" y="1617970"/>
            <a:ext cx="994931" cy="2254662"/>
          </a:xfrm>
          <a:prstGeom prst="bent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10FBC885-428A-4B95-9208-DB31AC6E5D1C}"/>
              </a:ext>
            </a:extLst>
          </p:cNvPr>
          <p:cNvCxnSpPr>
            <a:cxnSpLocks/>
            <a:stCxn id="6" idx="3"/>
            <a:endCxn id="5" idx="1"/>
          </p:cNvCxnSpPr>
          <p:nvPr/>
        </p:nvCxnSpPr>
        <p:spPr>
          <a:xfrm>
            <a:off x="2586037" y="3022907"/>
            <a:ext cx="994931" cy="849725"/>
          </a:xfrm>
          <a:prstGeom prst="bent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EF71183-6E8C-4DC8-A436-D71E6B629AEF}"/>
              </a:ext>
            </a:extLst>
          </p:cNvPr>
          <p:cNvCxnSpPr>
            <a:cxnSpLocks/>
            <a:stCxn id="25" idx="0"/>
          </p:cNvCxnSpPr>
          <p:nvPr/>
        </p:nvCxnSpPr>
        <p:spPr>
          <a:xfrm flipV="1">
            <a:off x="1754981" y="3340206"/>
            <a:ext cx="345872" cy="201453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5E4E6312-5090-48D1-9951-EFFEC98EBD09}"/>
              </a:ext>
            </a:extLst>
          </p:cNvPr>
          <p:cNvSpPr txBox="1"/>
          <p:nvPr/>
        </p:nvSpPr>
        <p:spPr>
          <a:xfrm>
            <a:off x="3924001" y="5354736"/>
            <a:ext cx="2419649" cy="646331"/>
          </a:xfrm>
          <a:prstGeom prst="rect">
            <a:avLst/>
          </a:prstGeom>
          <a:noFill/>
        </p:spPr>
        <p:txBody>
          <a:bodyPr wrap="square" rtlCol="0">
            <a:spAutoFit/>
          </a:bodyPr>
          <a:lstStyle/>
          <a:p>
            <a:r>
              <a:rPr lang="en-US" dirty="0">
                <a:solidFill>
                  <a:schemeClr val="bg1">
                    <a:lumMod val="50000"/>
                  </a:schemeClr>
                </a:solidFill>
              </a:rPr>
              <a:t>Info needed to turn raw context into features</a:t>
            </a:r>
          </a:p>
        </p:txBody>
      </p:sp>
      <p:sp>
        <p:nvSpPr>
          <p:cNvPr id="23" name="Rectangle 22">
            <a:extLst>
              <a:ext uri="{FF2B5EF4-FFF2-40B4-BE49-F238E27FC236}">
                <a16:creationId xmlns:a16="http://schemas.microsoft.com/office/drawing/2014/main" id="{F71EBF21-E173-4080-BCA0-9E283533AD15}"/>
              </a:ext>
            </a:extLst>
          </p:cNvPr>
          <p:cNvSpPr/>
          <p:nvPr/>
        </p:nvSpPr>
        <p:spPr>
          <a:xfrm>
            <a:off x="5962650" y="3350343"/>
            <a:ext cx="1104900" cy="58778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lumMod val="50000"/>
                  </a:schemeClr>
                </a:solidFill>
              </a:rPr>
              <a:t>Featurization Parameters</a:t>
            </a:r>
          </a:p>
        </p:txBody>
      </p:sp>
      <p:cxnSp>
        <p:nvCxnSpPr>
          <p:cNvPr id="24" name="Straight Connector 23">
            <a:extLst>
              <a:ext uri="{FF2B5EF4-FFF2-40B4-BE49-F238E27FC236}">
                <a16:creationId xmlns:a16="http://schemas.microsoft.com/office/drawing/2014/main" id="{D0C48309-71A2-41C3-A6C6-DE1D113E4F10}"/>
              </a:ext>
            </a:extLst>
          </p:cNvPr>
          <p:cNvCxnSpPr>
            <a:cxnSpLocks/>
            <a:stCxn id="15" idx="0"/>
          </p:cNvCxnSpPr>
          <p:nvPr/>
        </p:nvCxnSpPr>
        <p:spPr>
          <a:xfrm flipV="1">
            <a:off x="5133826" y="4051712"/>
            <a:ext cx="1209824" cy="1303024"/>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F11D739-7955-47F9-BEAA-E46E9B52F4F3}"/>
              </a:ext>
            </a:extLst>
          </p:cNvPr>
          <p:cNvSpPr txBox="1"/>
          <p:nvPr/>
        </p:nvSpPr>
        <p:spPr>
          <a:xfrm>
            <a:off x="423862" y="5354736"/>
            <a:ext cx="2662237" cy="646331"/>
          </a:xfrm>
          <a:prstGeom prst="rect">
            <a:avLst/>
          </a:prstGeom>
          <a:noFill/>
        </p:spPr>
        <p:txBody>
          <a:bodyPr wrap="square" rtlCol="0">
            <a:spAutoFit/>
          </a:bodyPr>
          <a:lstStyle/>
          <a:p>
            <a:r>
              <a:rPr lang="en-US" dirty="0">
                <a:solidFill>
                  <a:schemeClr val="bg1">
                    <a:lumMod val="50000"/>
                  </a:schemeClr>
                </a:solidFill>
              </a:rPr>
              <a:t>Raw data to choose which features to use</a:t>
            </a:r>
          </a:p>
        </p:txBody>
      </p:sp>
      <p:sp>
        <p:nvSpPr>
          <p:cNvPr id="29" name="Rectangle 28">
            <a:extLst>
              <a:ext uri="{FF2B5EF4-FFF2-40B4-BE49-F238E27FC236}">
                <a16:creationId xmlns:a16="http://schemas.microsoft.com/office/drawing/2014/main" id="{5E4BD114-7C43-47C3-80B1-D71413EB5A81}"/>
              </a:ext>
            </a:extLst>
          </p:cNvPr>
          <p:cNvSpPr/>
          <p:nvPr/>
        </p:nvSpPr>
        <p:spPr>
          <a:xfrm>
            <a:off x="7972425" y="2251381"/>
            <a:ext cx="1104900" cy="547688"/>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lumMod val="50000"/>
                  </a:schemeClr>
                </a:solidFill>
              </a:rPr>
              <a:t>Featurize</a:t>
            </a:r>
            <a:endParaRPr lang="en-US" dirty="0">
              <a:solidFill>
                <a:schemeClr val="bg1">
                  <a:lumMod val="50000"/>
                </a:schemeClr>
              </a:solidFill>
            </a:endParaRPr>
          </a:p>
        </p:txBody>
      </p:sp>
      <p:sp>
        <p:nvSpPr>
          <p:cNvPr id="37" name="Rectangle 36">
            <a:extLst>
              <a:ext uri="{FF2B5EF4-FFF2-40B4-BE49-F238E27FC236}">
                <a16:creationId xmlns:a16="http://schemas.microsoft.com/office/drawing/2014/main" id="{19B6A79B-C80C-458A-9311-173E4603F8CB}"/>
              </a:ext>
            </a:extLst>
          </p:cNvPr>
          <p:cNvSpPr/>
          <p:nvPr/>
        </p:nvSpPr>
        <p:spPr>
          <a:xfrm>
            <a:off x="7293600" y="1215748"/>
            <a:ext cx="2019300" cy="44767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lumMod val="50000"/>
                  </a:schemeClr>
                </a:solidFill>
              </a:rPr>
              <a:t>runtimeXRaw</a:t>
            </a:r>
            <a:endParaRPr lang="en-US" dirty="0">
              <a:solidFill>
                <a:schemeClr val="bg1">
                  <a:lumMod val="50000"/>
                </a:schemeClr>
              </a:solidFill>
            </a:endParaRPr>
          </a:p>
        </p:txBody>
      </p:sp>
      <p:cxnSp>
        <p:nvCxnSpPr>
          <p:cNvPr id="39" name="Connector: Elbow 38">
            <a:extLst>
              <a:ext uri="{FF2B5EF4-FFF2-40B4-BE49-F238E27FC236}">
                <a16:creationId xmlns:a16="http://schemas.microsoft.com/office/drawing/2014/main" id="{1A7CE6F1-2053-42DA-A5E2-83281FC36E49}"/>
              </a:ext>
            </a:extLst>
          </p:cNvPr>
          <p:cNvCxnSpPr>
            <a:cxnSpLocks/>
            <a:stCxn id="37" idx="2"/>
            <a:endCxn id="29" idx="0"/>
          </p:cNvCxnSpPr>
          <p:nvPr/>
        </p:nvCxnSpPr>
        <p:spPr>
          <a:xfrm rot="16200000" flipH="1">
            <a:off x="8120083" y="1846589"/>
            <a:ext cx="587958" cy="2216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48AE52EA-DB47-486A-87B0-8EEBD5A1A0F4}"/>
              </a:ext>
            </a:extLst>
          </p:cNvPr>
          <p:cNvCxnSpPr>
            <a:cxnSpLocks/>
            <a:stCxn id="5" idx="3"/>
            <a:endCxn id="23" idx="1"/>
          </p:cNvCxnSpPr>
          <p:nvPr/>
        </p:nvCxnSpPr>
        <p:spPr>
          <a:xfrm flipV="1">
            <a:off x="4685868" y="3644234"/>
            <a:ext cx="1276782" cy="228398"/>
          </a:xfrm>
          <a:prstGeom prst="bent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id="{E765D3E3-526D-4289-A88A-30BDE65841DD}"/>
              </a:ext>
            </a:extLst>
          </p:cNvPr>
          <p:cNvCxnSpPr>
            <a:cxnSpLocks/>
            <a:stCxn id="23" idx="3"/>
            <a:endCxn id="29" idx="2"/>
          </p:cNvCxnSpPr>
          <p:nvPr/>
        </p:nvCxnSpPr>
        <p:spPr>
          <a:xfrm flipV="1">
            <a:off x="7067550" y="2799069"/>
            <a:ext cx="1457325" cy="845165"/>
          </a:xfrm>
          <a:prstGeom prst="bentConnector2">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F8036819-8C8B-4D43-AC50-CA337CC718FB}"/>
              </a:ext>
            </a:extLst>
          </p:cNvPr>
          <p:cNvSpPr/>
          <p:nvPr/>
        </p:nvSpPr>
        <p:spPr>
          <a:xfrm>
            <a:off x="9605963" y="2301387"/>
            <a:ext cx="1676400" cy="447675"/>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lumMod val="50000"/>
                  </a:schemeClr>
                </a:solidFill>
              </a:rPr>
              <a:t>runtimeX</a:t>
            </a:r>
            <a:endParaRPr lang="en-US" dirty="0">
              <a:solidFill>
                <a:schemeClr val="bg1">
                  <a:lumMod val="50000"/>
                </a:schemeClr>
              </a:solidFill>
            </a:endParaRPr>
          </a:p>
        </p:txBody>
      </p:sp>
      <p:cxnSp>
        <p:nvCxnSpPr>
          <p:cNvPr id="73" name="Straight Arrow Connector 72">
            <a:extLst>
              <a:ext uri="{FF2B5EF4-FFF2-40B4-BE49-F238E27FC236}">
                <a16:creationId xmlns:a16="http://schemas.microsoft.com/office/drawing/2014/main" id="{9A23F803-AB6F-495D-85D9-A1B32E3525B7}"/>
              </a:ext>
            </a:extLst>
          </p:cNvPr>
          <p:cNvCxnSpPr>
            <a:cxnSpLocks/>
            <a:stCxn id="29" idx="3"/>
            <a:endCxn id="54" idx="1"/>
          </p:cNvCxnSpPr>
          <p:nvPr/>
        </p:nvCxnSpPr>
        <p:spPr>
          <a:xfrm>
            <a:off x="9077325" y="2525225"/>
            <a:ext cx="528638"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790A839C-7670-4F72-A9B9-B97EA3542EBC}"/>
              </a:ext>
            </a:extLst>
          </p:cNvPr>
          <p:cNvSpPr txBox="1"/>
          <p:nvPr/>
        </p:nvSpPr>
        <p:spPr>
          <a:xfrm>
            <a:off x="8886825" y="458443"/>
            <a:ext cx="3114675" cy="646331"/>
          </a:xfrm>
          <a:prstGeom prst="rect">
            <a:avLst/>
          </a:prstGeom>
          <a:noFill/>
        </p:spPr>
        <p:txBody>
          <a:bodyPr wrap="square" rtlCol="0">
            <a:spAutoFit/>
          </a:bodyPr>
          <a:lstStyle/>
          <a:p>
            <a:r>
              <a:rPr lang="en-US" dirty="0">
                <a:solidFill>
                  <a:schemeClr val="bg1">
                    <a:lumMod val="50000"/>
                  </a:schemeClr>
                </a:solidFill>
              </a:rPr>
              <a:t>Input for machine learning model at runtime</a:t>
            </a:r>
          </a:p>
        </p:txBody>
      </p:sp>
      <p:cxnSp>
        <p:nvCxnSpPr>
          <p:cNvPr id="76" name="Straight Connector 75">
            <a:extLst>
              <a:ext uri="{FF2B5EF4-FFF2-40B4-BE49-F238E27FC236}">
                <a16:creationId xmlns:a16="http://schemas.microsoft.com/office/drawing/2014/main" id="{10D12BB6-F0B4-4493-BC7A-5189FE1FB934}"/>
              </a:ext>
            </a:extLst>
          </p:cNvPr>
          <p:cNvCxnSpPr>
            <a:cxnSpLocks/>
            <a:endCxn id="75" idx="2"/>
          </p:cNvCxnSpPr>
          <p:nvPr/>
        </p:nvCxnSpPr>
        <p:spPr>
          <a:xfrm flipV="1">
            <a:off x="10334924" y="1104774"/>
            <a:ext cx="109239" cy="110317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00C2D94A-C1CB-4E67-91B3-58D6F5B41A70}"/>
              </a:ext>
            </a:extLst>
          </p:cNvPr>
          <p:cNvSpPr txBox="1"/>
          <p:nvPr/>
        </p:nvSpPr>
        <p:spPr>
          <a:xfrm>
            <a:off x="7254265" y="4519166"/>
            <a:ext cx="3114675" cy="523220"/>
          </a:xfrm>
          <a:prstGeom prst="rect">
            <a:avLst/>
          </a:prstGeom>
          <a:noFill/>
        </p:spPr>
        <p:txBody>
          <a:bodyPr wrap="square" rtlCol="0">
            <a:spAutoFit/>
          </a:bodyPr>
          <a:lstStyle/>
          <a:p>
            <a:r>
              <a:rPr lang="en-US" sz="1400" dirty="0">
                <a:solidFill>
                  <a:schemeClr val="bg1">
                    <a:lumMod val="50000"/>
                  </a:schemeClr>
                </a:solidFill>
              </a:rPr>
              <a:t>Selected words / n-grams and their feature indexes</a:t>
            </a:r>
          </a:p>
        </p:txBody>
      </p:sp>
      <p:cxnSp>
        <p:nvCxnSpPr>
          <p:cNvPr id="98" name="Straight Connector 97">
            <a:extLst>
              <a:ext uri="{FF2B5EF4-FFF2-40B4-BE49-F238E27FC236}">
                <a16:creationId xmlns:a16="http://schemas.microsoft.com/office/drawing/2014/main" id="{05C072B0-8B08-4621-83E6-3F29ED499D61}"/>
              </a:ext>
            </a:extLst>
          </p:cNvPr>
          <p:cNvCxnSpPr>
            <a:cxnSpLocks/>
            <a:stCxn id="97" idx="1"/>
          </p:cNvCxnSpPr>
          <p:nvPr/>
        </p:nvCxnSpPr>
        <p:spPr>
          <a:xfrm flipH="1" flipV="1">
            <a:off x="6858000" y="3967625"/>
            <a:ext cx="396265" cy="81315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8B1A5BC3-40B4-4A28-AA0B-B867981CC329}"/>
              </a:ext>
            </a:extLst>
          </p:cNvPr>
          <p:cNvSpPr txBox="1"/>
          <p:nvPr/>
        </p:nvSpPr>
        <p:spPr>
          <a:xfrm>
            <a:off x="7254265" y="5368734"/>
            <a:ext cx="3114675" cy="307777"/>
          </a:xfrm>
          <a:prstGeom prst="rect">
            <a:avLst/>
          </a:prstGeom>
          <a:noFill/>
        </p:spPr>
        <p:txBody>
          <a:bodyPr wrap="square" rtlCol="0">
            <a:spAutoFit/>
          </a:bodyPr>
          <a:lstStyle/>
          <a:p>
            <a:r>
              <a:rPr lang="en-US" sz="1400" dirty="0">
                <a:solidFill>
                  <a:schemeClr val="bg1">
                    <a:lumMod val="50000"/>
                  </a:schemeClr>
                </a:solidFill>
              </a:rPr>
              <a:t>TF-IDF weights to use for each word</a:t>
            </a:r>
          </a:p>
        </p:txBody>
      </p:sp>
      <p:cxnSp>
        <p:nvCxnSpPr>
          <p:cNvPr id="105" name="Straight Connector 104">
            <a:extLst>
              <a:ext uri="{FF2B5EF4-FFF2-40B4-BE49-F238E27FC236}">
                <a16:creationId xmlns:a16="http://schemas.microsoft.com/office/drawing/2014/main" id="{0ECA3558-356E-4FEC-81C5-02DF38371596}"/>
              </a:ext>
            </a:extLst>
          </p:cNvPr>
          <p:cNvCxnSpPr>
            <a:cxnSpLocks/>
            <a:stCxn id="104" idx="1"/>
          </p:cNvCxnSpPr>
          <p:nvPr/>
        </p:nvCxnSpPr>
        <p:spPr>
          <a:xfrm flipH="1" flipV="1">
            <a:off x="6858000" y="3967625"/>
            <a:ext cx="396265" cy="155499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82C011C9-2E8D-4482-90F6-E5CA4C598A92}"/>
              </a:ext>
            </a:extLst>
          </p:cNvPr>
          <p:cNvSpPr txBox="1"/>
          <p:nvPr/>
        </p:nvSpPr>
        <p:spPr>
          <a:xfrm>
            <a:off x="7254267" y="6050529"/>
            <a:ext cx="3114675" cy="523220"/>
          </a:xfrm>
          <a:prstGeom prst="rect">
            <a:avLst/>
          </a:prstGeom>
          <a:noFill/>
        </p:spPr>
        <p:txBody>
          <a:bodyPr wrap="square" rtlCol="0">
            <a:spAutoFit/>
          </a:bodyPr>
          <a:lstStyle/>
          <a:p>
            <a:r>
              <a:rPr lang="en-US" sz="1400" dirty="0">
                <a:solidFill>
                  <a:schemeClr val="bg1">
                    <a:lumMod val="50000"/>
                  </a:schemeClr>
                </a:solidFill>
              </a:rPr>
              <a:t>Normalization parameters for numeric features: means and </a:t>
            </a:r>
            <a:r>
              <a:rPr lang="en-US" sz="1400" dirty="0" err="1">
                <a:solidFill>
                  <a:schemeClr val="bg1">
                    <a:lumMod val="50000"/>
                  </a:schemeClr>
                </a:solidFill>
              </a:rPr>
              <a:t>stdevs</a:t>
            </a:r>
            <a:endParaRPr lang="en-US" sz="1400" dirty="0">
              <a:solidFill>
                <a:schemeClr val="bg1">
                  <a:lumMod val="50000"/>
                </a:schemeClr>
              </a:solidFill>
            </a:endParaRPr>
          </a:p>
        </p:txBody>
      </p:sp>
      <p:cxnSp>
        <p:nvCxnSpPr>
          <p:cNvPr id="108" name="Straight Connector 107">
            <a:extLst>
              <a:ext uri="{FF2B5EF4-FFF2-40B4-BE49-F238E27FC236}">
                <a16:creationId xmlns:a16="http://schemas.microsoft.com/office/drawing/2014/main" id="{074DB976-7DEF-4097-9D31-9A27D4C19B3D}"/>
              </a:ext>
            </a:extLst>
          </p:cNvPr>
          <p:cNvCxnSpPr>
            <a:cxnSpLocks/>
            <a:stCxn id="107" idx="1"/>
          </p:cNvCxnSpPr>
          <p:nvPr/>
        </p:nvCxnSpPr>
        <p:spPr>
          <a:xfrm flipH="1" flipV="1">
            <a:off x="6858000" y="3991260"/>
            <a:ext cx="396267" cy="232087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F9BFD4B-1901-4F8A-852E-90F7BE443C0E}"/>
              </a:ext>
            </a:extLst>
          </p:cNvPr>
          <p:cNvCxnSpPr>
            <a:cxnSpLocks/>
            <a:stCxn id="25" idx="0"/>
          </p:cNvCxnSpPr>
          <p:nvPr/>
        </p:nvCxnSpPr>
        <p:spPr>
          <a:xfrm flipH="1" flipV="1">
            <a:off x="838200" y="1979940"/>
            <a:ext cx="916781" cy="3374796"/>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2DC6B3DF-274C-471B-8268-F6A82CC0086E}"/>
              </a:ext>
            </a:extLst>
          </p:cNvPr>
          <p:cNvSpPr/>
          <p:nvPr/>
        </p:nvSpPr>
        <p:spPr>
          <a:xfrm>
            <a:off x="3580968" y="2208546"/>
            <a:ext cx="1104900" cy="81495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50000"/>
                  </a:schemeClr>
                </a:solidFill>
              </a:rPr>
              <a:t>Modeling</a:t>
            </a:r>
          </a:p>
          <a:p>
            <a:pPr algn="ctr"/>
            <a:r>
              <a:rPr lang="en-US" dirty="0">
                <a:solidFill>
                  <a:schemeClr val="bg1">
                    <a:lumMod val="50000"/>
                  </a:schemeClr>
                </a:solidFill>
              </a:rPr>
              <a:t>Process</a:t>
            </a:r>
          </a:p>
        </p:txBody>
      </p:sp>
      <p:cxnSp>
        <p:nvCxnSpPr>
          <p:cNvPr id="33" name="Connector: Elbow 32">
            <a:extLst>
              <a:ext uri="{FF2B5EF4-FFF2-40B4-BE49-F238E27FC236}">
                <a16:creationId xmlns:a16="http://schemas.microsoft.com/office/drawing/2014/main" id="{A51A70EE-1C54-4F76-A3FD-F84E11898898}"/>
              </a:ext>
            </a:extLst>
          </p:cNvPr>
          <p:cNvCxnSpPr>
            <a:cxnSpLocks/>
            <a:stCxn id="5" idx="0"/>
            <a:endCxn id="50" idx="2"/>
          </p:cNvCxnSpPr>
          <p:nvPr/>
        </p:nvCxnSpPr>
        <p:spPr>
          <a:xfrm flipV="1">
            <a:off x="4133418" y="3023502"/>
            <a:ext cx="0" cy="441652"/>
          </a:xfrm>
          <a:prstGeom prst="straightConnector1">
            <a:avLst/>
          </a:prstGeom>
          <a:ln w="381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FE9F06BD-CE3E-4169-8C1B-E93BCB2F34FE}"/>
              </a:ext>
            </a:extLst>
          </p:cNvPr>
          <p:cNvSpPr/>
          <p:nvPr/>
        </p:nvSpPr>
        <p:spPr>
          <a:xfrm>
            <a:off x="5962650" y="2116231"/>
            <a:ext cx="1104900" cy="58778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lumMod val="50000"/>
                  </a:schemeClr>
                </a:solidFill>
              </a:rPr>
              <a:t>Model</a:t>
            </a:r>
          </a:p>
        </p:txBody>
      </p:sp>
      <p:cxnSp>
        <p:nvCxnSpPr>
          <p:cNvPr id="61" name="Connector: Elbow 60">
            <a:extLst>
              <a:ext uri="{FF2B5EF4-FFF2-40B4-BE49-F238E27FC236}">
                <a16:creationId xmlns:a16="http://schemas.microsoft.com/office/drawing/2014/main" id="{CF865567-430F-42EF-BF22-4CFB118BA15D}"/>
              </a:ext>
            </a:extLst>
          </p:cNvPr>
          <p:cNvCxnSpPr>
            <a:cxnSpLocks/>
            <a:stCxn id="50" idx="3"/>
            <a:endCxn id="60" idx="1"/>
          </p:cNvCxnSpPr>
          <p:nvPr/>
        </p:nvCxnSpPr>
        <p:spPr>
          <a:xfrm flipV="1">
            <a:off x="4685868" y="2410122"/>
            <a:ext cx="1276782" cy="205902"/>
          </a:xfrm>
          <a:prstGeom prst="bentConnector3">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FC38982D-5462-49DF-856B-CB8ADE2645A2}"/>
              </a:ext>
            </a:extLst>
          </p:cNvPr>
          <p:cNvSpPr/>
          <p:nvPr/>
        </p:nvSpPr>
        <p:spPr>
          <a:xfrm>
            <a:off x="5738738" y="1957401"/>
            <a:ext cx="1569576" cy="2094311"/>
          </a:xfrm>
          <a:prstGeom prst="rect">
            <a:avLst/>
          </a:prstGeom>
          <a:noFill/>
          <a:ln>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290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ppt_x"/>
                                          </p:val>
                                        </p:tav>
                                        <p:tav tm="100000">
                                          <p:val>
                                            <p:strVal val="#ppt_x"/>
                                          </p:val>
                                        </p:tav>
                                      </p:tavLst>
                                    </p:anim>
                                    <p:anim calcmode="lin" valueType="num">
                                      <p:cBhvr additive="base">
                                        <p:cTn id="2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1"/>
                                        </p:tgtEl>
                                        <p:attrNameLst>
                                          <p:attrName>style.visibility</p:attrName>
                                        </p:attrNameLst>
                                      </p:cBhvr>
                                      <p:to>
                                        <p:strVal val="visible"/>
                                      </p:to>
                                    </p:set>
                                    <p:animEffect transition="in" filter="fade">
                                      <p:cBhvr>
                                        <p:cTn id="29" dur="1000"/>
                                        <p:tgtEl>
                                          <p:spTgt spid="61"/>
                                        </p:tgtEl>
                                      </p:cBhvr>
                                    </p:animEffect>
                                    <p:anim calcmode="lin" valueType="num">
                                      <p:cBhvr>
                                        <p:cTn id="30" dur="1000" fill="hold"/>
                                        <p:tgtEl>
                                          <p:spTgt spid="61"/>
                                        </p:tgtEl>
                                        <p:attrNameLst>
                                          <p:attrName>ppt_x</p:attrName>
                                        </p:attrNameLst>
                                      </p:cBhvr>
                                      <p:tavLst>
                                        <p:tav tm="0">
                                          <p:val>
                                            <p:strVal val="#ppt_x"/>
                                          </p:val>
                                        </p:tav>
                                        <p:tav tm="100000">
                                          <p:val>
                                            <p:strVal val="#ppt_x"/>
                                          </p:val>
                                        </p:tav>
                                      </p:tavLst>
                                    </p:anim>
                                    <p:anim calcmode="lin" valueType="num">
                                      <p:cBhvr>
                                        <p:cTn id="31" dur="1000" fill="hold"/>
                                        <p:tgtEl>
                                          <p:spTgt spid="61"/>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60"/>
                                        </p:tgtEl>
                                        <p:attrNameLst>
                                          <p:attrName>style.visibility</p:attrName>
                                        </p:attrNameLst>
                                      </p:cBhvr>
                                      <p:to>
                                        <p:strVal val="visible"/>
                                      </p:to>
                                    </p:set>
                                    <p:animEffect transition="in" filter="fade">
                                      <p:cBhvr>
                                        <p:cTn id="34" dur="1000"/>
                                        <p:tgtEl>
                                          <p:spTgt spid="60"/>
                                        </p:tgtEl>
                                      </p:cBhvr>
                                    </p:animEffect>
                                    <p:anim calcmode="lin" valueType="num">
                                      <p:cBhvr>
                                        <p:cTn id="35" dur="1000" fill="hold"/>
                                        <p:tgtEl>
                                          <p:spTgt spid="60"/>
                                        </p:tgtEl>
                                        <p:attrNameLst>
                                          <p:attrName>ppt_x</p:attrName>
                                        </p:attrNameLst>
                                      </p:cBhvr>
                                      <p:tavLst>
                                        <p:tav tm="0">
                                          <p:val>
                                            <p:strVal val="#ppt_x"/>
                                          </p:val>
                                        </p:tav>
                                        <p:tav tm="100000">
                                          <p:val>
                                            <p:strVal val="#ppt_x"/>
                                          </p:val>
                                        </p:tav>
                                      </p:tavLst>
                                    </p:anim>
                                    <p:anim calcmode="lin" valueType="num">
                                      <p:cBhvr>
                                        <p:cTn id="36"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1000" fill="hold"/>
                                        <p:tgtEl>
                                          <p:spTgt spid="4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1000"/>
                                        <p:tgtEl>
                                          <p:spTgt spid="23"/>
                                        </p:tgtEl>
                                      </p:cBhvr>
                                    </p:animEffect>
                                    <p:anim calcmode="lin" valueType="num">
                                      <p:cBhvr>
                                        <p:cTn id="47" dur="1000" fill="hold"/>
                                        <p:tgtEl>
                                          <p:spTgt spid="23"/>
                                        </p:tgtEl>
                                        <p:attrNameLst>
                                          <p:attrName>ppt_x</p:attrName>
                                        </p:attrNameLst>
                                      </p:cBhvr>
                                      <p:tavLst>
                                        <p:tav tm="0">
                                          <p:val>
                                            <p:strVal val="#ppt_x"/>
                                          </p:val>
                                        </p:tav>
                                        <p:tav tm="100000">
                                          <p:val>
                                            <p:strVal val="#ppt_x"/>
                                          </p:val>
                                        </p:tav>
                                      </p:tavLst>
                                    </p:anim>
                                    <p:anim calcmode="lin" valueType="num">
                                      <p:cBhvr>
                                        <p:cTn id="48" dur="1000" fill="hold"/>
                                        <p:tgtEl>
                                          <p:spTgt spid="23"/>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1000"/>
                                        <p:tgtEl>
                                          <p:spTgt spid="24"/>
                                        </p:tgtEl>
                                      </p:cBhvr>
                                    </p:animEffect>
                                    <p:anim calcmode="lin" valueType="num">
                                      <p:cBhvr>
                                        <p:cTn id="57" dur="1000" fill="hold"/>
                                        <p:tgtEl>
                                          <p:spTgt spid="24"/>
                                        </p:tgtEl>
                                        <p:attrNameLst>
                                          <p:attrName>ppt_x</p:attrName>
                                        </p:attrNameLst>
                                      </p:cBhvr>
                                      <p:tavLst>
                                        <p:tav tm="0">
                                          <p:val>
                                            <p:strVal val="#ppt_x"/>
                                          </p:val>
                                        </p:tav>
                                        <p:tav tm="100000">
                                          <p:val>
                                            <p:strVal val="#ppt_x"/>
                                          </p:val>
                                        </p:tav>
                                      </p:tavLst>
                                    </p:anim>
                                    <p:anim calcmode="lin" valueType="num">
                                      <p:cBhvr>
                                        <p:cTn id="58" dur="1000" fill="hold"/>
                                        <p:tgtEl>
                                          <p:spTgt spid="24"/>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fade">
                                      <p:cBhvr>
                                        <p:cTn id="68" dur="1000"/>
                                        <p:tgtEl>
                                          <p:spTgt spid="97"/>
                                        </p:tgtEl>
                                      </p:cBhvr>
                                    </p:animEffect>
                                    <p:anim calcmode="lin" valueType="num">
                                      <p:cBhvr>
                                        <p:cTn id="69" dur="1000" fill="hold"/>
                                        <p:tgtEl>
                                          <p:spTgt spid="97"/>
                                        </p:tgtEl>
                                        <p:attrNameLst>
                                          <p:attrName>ppt_x</p:attrName>
                                        </p:attrNameLst>
                                      </p:cBhvr>
                                      <p:tavLst>
                                        <p:tav tm="0">
                                          <p:val>
                                            <p:strVal val="#ppt_x"/>
                                          </p:val>
                                        </p:tav>
                                        <p:tav tm="100000">
                                          <p:val>
                                            <p:strVal val="#ppt_x"/>
                                          </p:val>
                                        </p:tav>
                                      </p:tavLst>
                                    </p:anim>
                                    <p:anim calcmode="lin" valueType="num">
                                      <p:cBhvr>
                                        <p:cTn id="70" dur="1000" fill="hold"/>
                                        <p:tgtEl>
                                          <p:spTgt spid="97"/>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98"/>
                                        </p:tgtEl>
                                        <p:attrNameLst>
                                          <p:attrName>style.visibility</p:attrName>
                                        </p:attrNameLst>
                                      </p:cBhvr>
                                      <p:to>
                                        <p:strVal val="visible"/>
                                      </p:to>
                                    </p:set>
                                    <p:animEffect transition="in" filter="fade">
                                      <p:cBhvr>
                                        <p:cTn id="73" dur="1000"/>
                                        <p:tgtEl>
                                          <p:spTgt spid="98"/>
                                        </p:tgtEl>
                                      </p:cBhvr>
                                    </p:animEffect>
                                    <p:anim calcmode="lin" valueType="num">
                                      <p:cBhvr>
                                        <p:cTn id="74" dur="1000" fill="hold"/>
                                        <p:tgtEl>
                                          <p:spTgt spid="98"/>
                                        </p:tgtEl>
                                        <p:attrNameLst>
                                          <p:attrName>ppt_x</p:attrName>
                                        </p:attrNameLst>
                                      </p:cBhvr>
                                      <p:tavLst>
                                        <p:tav tm="0">
                                          <p:val>
                                            <p:strVal val="#ppt_x"/>
                                          </p:val>
                                        </p:tav>
                                        <p:tav tm="100000">
                                          <p:val>
                                            <p:strVal val="#ppt_x"/>
                                          </p:val>
                                        </p:tav>
                                      </p:tavLst>
                                    </p:anim>
                                    <p:anim calcmode="lin" valueType="num">
                                      <p:cBhvr>
                                        <p:cTn id="75"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04"/>
                                        </p:tgtEl>
                                        <p:attrNameLst>
                                          <p:attrName>style.visibility</p:attrName>
                                        </p:attrNameLst>
                                      </p:cBhvr>
                                      <p:to>
                                        <p:strVal val="visible"/>
                                      </p:to>
                                    </p:set>
                                    <p:animEffect transition="in" filter="fade">
                                      <p:cBhvr>
                                        <p:cTn id="80" dur="1000"/>
                                        <p:tgtEl>
                                          <p:spTgt spid="104"/>
                                        </p:tgtEl>
                                      </p:cBhvr>
                                    </p:animEffect>
                                    <p:anim calcmode="lin" valueType="num">
                                      <p:cBhvr>
                                        <p:cTn id="81" dur="1000" fill="hold"/>
                                        <p:tgtEl>
                                          <p:spTgt spid="104"/>
                                        </p:tgtEl>
                                        <p:attrNameLst>
                                          <p:attrName>ppt_x</p:attrName>
                                        </p:attrNameLst>
                                      </p:cBhvr>
                                      <p:tavLst>
                                        <p:tav tm="0">
                                          <p:val>
                                            <p:strVal val="#ppt_x"/>
                                          </p:val>
                                        </p:tav>
                                        <p:tav tm="100000">
                                          <p:val>
                                            <p:strVal val="#ppt_x"/>
                                          </p:val>
                                        </p:tav>
                                      </p:tavLst>
                                    </p:anim>
                                    <p:anim calcmode="lin" valueType="num">
                                      <p:cBhvr>
                                        <p:cTn id="82" dur="1000" fill="hold"/>
                                        <p:tgtEl>
                                          <p:spTgt spid="104"/>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105"/>
                                        </p:tgtEl>
                                        <p:attrNameLst>
                                          <p:attrName>style.visibility</p:attrName>
                                        </p:attrNameLst>
                                      </p:cBhvr>
                                      <p:to>
                                        <p:strVal val="visible"/>
                                      </p:to>
                                    </p:set>
                                    <p:animEffect transition="in" filter="fade">
                                      <p:cBhvr>
                                        <p:cTn id="85" dur="1000"/>
                                        <p:tgtEl>
                                          <p:spTgt spid="105"/>
                                        </p:tgtEl>
                                      </p:cBhvr>
                                    </p:animEffect>
                                    <p:anim calcmode="lin" valueType="num">
                                      <p:cBhvr>
                                        <p:cTn id="86" dur="1000" fill="hold"/>
                                        <p:tgtEl>
                                          <p:spTgt spid="105"/>
                                        </p:tgtEl>
                                        <p:attrNameLst>
                                          <p:attrName>ppt_x</p:attrName>
                                        </p:attrNameLst>
                                      </p:cBhvr>
                                      <p:tavLst>
                                        <p:tav tm="0">
                                          <p:val>
                                            <p:strVal val="#ppt_x"/>
                                          </p:val>
                                        </p:tav>
                                        <p:tav tm="100000">
                                          <p:val>
                                            <p:strVal val="#ppt_x"/>
                                          </p:val>
                                        </p:tav>
                                      </p:tavLst>
                                    </p:anim>
                                    <p:anim calcmode="lin" valueType="num">
                                      <p:cBhvr>
                                        <p:cTn id="87"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107"/>
                                        </p:tgtEl>
                                        <p:attrNameLst>
                                          <p:attrName>style.visibility</p:attrName>
                                        </p:attrNameLst>
                                      </p:cBhvr>
                                      <p:to>
                                        <p:strVal val="visible"/>
                                      </p:to>
                                    </p:set>
                                    <p:animEffect transition="in" filter="fade">
                                      <p:cBhvr>
                                        <p:cTn id="92" dur="1000"/>
                                        <p:tgtEl>
                                          <p:spTgt spid="107"/>
                                        </p:tgtEl>
                                      </p:cBhvr>
                                    </p:animEffect>
                                    <p:anim calcmode="lin" valueType="num">
                                      <p:cBhvr>
                                        <p:cTn id="93" dur="1000" fill="hold"/>
                                        <p:tgtEl>
                                          <p:spTgt spid="107"/>
                                        </p:tgtEl>
                                        <p:attrNameLst>
                                          <p:attrName>ppt_x</p:attrName>
                                        </p:attrNameLst>
                                      </p:cBhvr>
                                      <p:tavLst>
                                        <p:tav tm="0">
                                          <p:val>
                                            <p:strVal val="#ppt_x"/>
                                          </p:val>
                                        </p:tav>
                                        <p:tav tm="100000">
                                          <p:val>
                                            <p:strVal val="#ppt_x"/>
                                          </p:val>
                                        </p:tav>
                                      </p:tavLst>
                                    </p:anim>
                                    <p:anim calcmode="lin" valueType="num">
                                      <p:cBhvr>
                                        <p:cTn id="94" dur="1000" fill="hold"/>
                                        <p:tgtEl>
                                          <p:spTgt spid="107"/>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108"/>
                                        </p:tgtEl>
                                        <p:attrNameLst>
                                          <p:attrName>style.visibility</p:attrName>
                                        </p:attrNameLst>
                                      </p:cBhvr>
                                      <p:to>
                                        <p:strVal val="visible"/>
                                      </p:to>
                                    </p:set>
                                    <p:animEffect transition="in" filter="fade">
                                      <p:cBhvr>
                                        <p:cTn id="97" dur="1000"/>
                                        <p:tgtEl>
                                          <p:spTgt spid="108"/>
                                        </p:tgtEl>
                                      </p:cBhvr>
                                    </p:animEffect>
                                    <p:anim calcmode="lin" valueType="num">
                                      <p:cBhvr>
                                        <p:cTn id="98" dur="1000" fill="hold"/>
                                        <p:tgtEl>
                                          <p:spTgt spid="108"/>
                                        </p:tgtEl>
                                        <p:attrNameLst>
                                          <p:attrName>ppt_x</p:attrName>
                                        </p:attrNameLst>
                                      </p:cBhvr>
                                      <p:tavLst>
                                        <p:tav tm="0">
                                          <p:val>
                                            <p:strVal val="#ppt_x"/>
                                          </p:val>
                                        </p:tav>
                                        <p:tav tm="100000">
                                          <p:val>
                                            <p:strVal val="#ppt_x"/>
                                          </p:val>
                                        </p:tav>
                                      </p:tavLst>
                                    </p:anim>
                                    <p:anim calcmode="lin" valueType="num">
                                      <p:cBhvr>
                                        <p:cTn id="99"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fade">
                                      <p:cBhvr>
                                        <p:cTn id="104" dur="1000"/>
                                        <p:tgtEl>
                                          <p:spTgt spid="37"/>
                                        </p:tgtEl>
                                      </p:cBhvr>
                                    </p:animEffect>
                                    <p:anim calcmode="lin" valueType="num">
                                      <p:cBhvr>
                                        <p:cTn id="105" dur="1000" fill="hold"/>
                                        <p:tgtEl>
                                          <p:spTgt spid="37"/>
                                        </p:tgtEl>
                                        <p:attrNameLst>
                                          <p:attrName>ppt_x</p:attrName>
                                        </p:attrNameLst>
                                      </p:cBhvr>
                                      <p:tavLst>
                                        <p:tav tm="0">
                                          <p:val>
                                            <p:strVal val="#ppt_x"/>
                                          </p:val>
                                        </p:tav>
                                        <p:tav tm="100000">
                                          <p:val>
                                            <p:strVal val="#ppt_x"/>
                                          </p:val>
                                        </p:tav>
                                      </p:tavLst>
                                    </p:anim>
                                    <p:anim calcmode="lin" valueType="num">
                                      <p:cBhvr>
                                        <p:cTn id="106"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grpId="0" nodeType="clickEffect">
                                  <p:stCondLst>
                                    <p:cond delay="0"/>
                                  </p:stCondLst>
                                  <p:childTnLst>
                                    <p:set>
                                      <p:cBhvr>
                                        <p:cTn id="110" dur="1" fill="hold">
                                          <p:stCondLst>
                                            <p:cond delay="0"/>
                                          </p:stCondLst>
                                        </p:cTn>
                                        <p:tgtEl>
                                          <p:spTgt spid="29"/>
                                        </p:tgtEl>
                                        <p:attrNameLst>
                                          <p:attrName>style.visibility</p:attrName>
                                        </p:attrNameLst>
                                      </p:cBhvr>
                                      <p:to>
                                        <p:strVal val="visible"/>
                                      </p:to>
                                    </p:set>
                                    <p:animEffect transition="in" filter="fade">
                                      <p:cBhvr>
                                        <p:cTn id="111" dur="1000"/>
                                        <p:tgtEl>
                                          <p:spTgt spid="29"/>
                                        </p:tgtEl>
                                      </p:cBhvr>
                                    </p:animEffect>
                                    <p:anim calcmode="lin" valueType="num">
                                      <p:cBhvr>
                                        <p:cTn id="112" dur="1000" fill="hold"/>
                                        <p:tgtEl>
                                          <p:spTgt spid="29"/>
                                        </p:tgtEl>
                                        <p:attrNameLst>
                                          <p:attrName>ppt_x</p:attrName>
                                        </p:attrNameLst>
                                      </p:cBhvr>
                                      <p:tavLst>
                                        <p:tav tm="0">
                                          <p:val>
                                            <p:strVal val="#ppt_x"/>
                                          </p:val>
                                        </p:tav>
                                        <p:tav tm="100000">
                                          <p:val>
                                            <p:strVal val="#ppt_x"/>
                                          </p:val>
                                        </p:tav>
                                      </p:tavLst>
                                    </p:anim>
                                    <p:anim calcmode="lin" valueType="num">
                                      <p:cBhvr>
                                        <p:cTn id="113" dur="1000" fill="hold"/>
                                        <p:tgtEl>
                                          <p:spTgt spid="29"/>
                                        </p:tgtEl>
                                        <p:attrNameLst>
                                          <p:attrName>ppt_y</p:attrName>
                                        </p:attrNameLst>
                                      </p:cBhvr>
                                      <p:tavLst>
                                        <p:tav tm="0">
                                          <p:val>
                                            <p:strVal val="#ppt_y+.1"/>
                                          </p:val>
                                        </p:tav>
                                        <p:tav tm="100000">
                                          <p:val>
                                            <p:strVal val="#ppt_y"/>
                                          </p:val>
                                        </p:tav>
                                      </p:tavLst>
                                    </p:anim>
                                  </p:childTnLst>
                                </p:cTn>
                              </p:par>
                              <p:par>
                                <p:cTn id="114" presetID="42" presetClass="entr" presetSubtype="0" fill="hold" nodeType="with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par>
                                <p:cTn id="119" presetID="42" presetClass="entr" presetSubtype="0" fill="hold" nodeType="withEffect">
                                  <p:stCondLst>
                                    <p:cond delay="0"/>
                                  </p:stCondLst>
                                  <p:childTnLst>
                                    <p:set>
                                      <p:cBhvr>
                                        <p:cTn id="120" dur="1" fill="hold">
                                          <p:stCondLst>
                                            <p:cond delay="0"/>
                                          </p:stCondLst>
                                        </p:cTn>
                                        <p:tgtEl>
                                          <p:spTgt spid="39"/>
                                        </p:tgtEl>
                                        <p:attrNameLst>
                                          <p:attrName>style.visibility</p:attrName>
                                        </p:attrNameLst>
                                      </p:cBhvr>
                                      <p:to>
                                        <p:strVal val="visible"/>
                                      </p:to>
                                    </p:set>
                                    <p:animEffect transition="in" filter="fade">
                                      <p:cBhvr>
                                        <p:cTn id="121" dur="1000"/>
                                        <p:tgtEl>
                                          <p:spTgt spid="39"/>
                                        </p:tgtEl>
                                      </p:cBhvr>
                                    </p:animEffect>
                                    <p:anim calcmode="lin" valueType="num">
                                      <p:cBhvr>
                                        <p:cTn id="122" dur="1000" fill="hold"/>
                                        <p:tgtEl>
                                          <p:spTgt spid="39"/>
                                        </p:tgtEl>
                                        <p:attrNameLst>
                                          <p:attrName>ppt_x</p:attrName>
                                        </p:attrNameLst>
                                      </p:cBhvr>
                                      <p:tavLst>
                                        <p:tav tm="0">
                                          <p:val>
                                            <p:strVal val="#ppt_x"/>
                                          </p:val>
                                        </p:tav>
                                        <p:tav tm="100000">
                                          <p:val>
                                            <p:strVal val="#ppt_x"/>
                                          </p:val>
                                        </p:tav>
                                      </p:tavLst>
                                    </p:anim>
                                    <p:anim calcmode="lin" valueType="num">
                                      <p:cBhvr>
                                        <p:cTn id="123"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42" presetClass="entr" presetSubtype="0" fill="hold" nodeType="clickEffect">
                                  <p:stCondLst>
                                    <p:cond delay="0"/>
                                  </p:stCondLst>
                                  <p:childTnLst>
                                    <p:set>
                                      <p:cBhvr>
                                        <p:cTn id="127" dur="1" fill="hold">
                                          <p:stCondLst>
                                            <p:cond delay="0"/>
                                          </p:stCondLst>
                                        </p:cTn>
                                        <p:tgtEl>
                                          <p:spTgt spid="73"/>
                                        </p:tgtEl>
                                        <p:attrNameLst>
                                          <p:attrName>style.visibility</p:attrName>
                                        </p:attrNameLst>
                                      </p:cBhvr>
                                      <p:to>
                                        <p:strVal val="visible"/>
                                      </p:to>
                                    </p:set>
                                    <p:animEffect transition="in" filter="fade">
                                      <p:cBhvr>
                                        <p:cTn id="128" dur="1000"/>
                                        <p:tgtEl>
                                          <p:spTgt spid="73"/>
                                        </p:tgtEl>
                                      </p:cBhvr>
                                    </p:animEffect>
                                    <p:anim calcmode="lin" valueType="num">
                                      <p:cBhvr>
                                        <p:cTn id="129" dur="1000" fill="hold"/>
                                        <p:tgtEl>
                                          <p:spTgt spid="73"/>
                                        </p:tgtEl>
                                        <p:attrNameLst>
                                          <p:attrName>ppt_x</p:attrName>
                                        </p:attrNameLst>
                                      </p:cBhvr>
                                      <p:tavLst>
                                        <p:tav tm="0">
                                          <p:val>
                                            <p:strVal val="#ppt_x"/>
                                          </p:val>
                                        </p:tav>
                                        <p:tav tm="100000">
                                          <p:val>
                                            <p:strVal val="#ppt_x"/>
                                          </p:val>
                                        </p:tav>
                                      </p:tavLst>
                                    </p:anim>
                                    <p:anim calcmode="lin" valueType="num">
                                      <p:cBhvr>
                                        <p:cTn id="130" dur="1000" fill="hold"/>
                                        <p:tgtEl>
                                          <p:spTgt spid="73"/>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nodeType="withEffect">
                                  <p:stCondLst>
                                    <p:cond delay="0"/>
                                  </p:stCondLst>
                                  <p:childTnLst>
                                    <p:set>
                                      <p:cBhvr>
                                        <p:cTn id="137" dur="1" fill="hold">
                                          <p:stCondLst>
                                            <p:cond delay="0"/>
                                          </p:stCondLst>
                                        </p:cTn>
                                        <p:tgtEl>
                                          <p:spTgt spid="76"/>
                                        </p:tgtEl>
                                        <p:attrNameLst>
                                          <p:attrName>style.visibility</p:attrName>
                                        </p:attrNameLst>
                                      </p:cBhvr>
                                      <p:to>
                                        <p:strVal val="visible"/>
                                      </p:to>
                                    </p:set>
                                    <p:animEffect transition="in" filter="fade">
                                      <p:cBhvr>
                                        <p:cTn id="138" dur="1000"/>
                                        <p:tgtEl>
                                          <p:spTgt spid="76"/>
                                        </p:tgtEl>
                                      </p:cBhvr>
                                    </p:animEffect>
                                    <p:anim calcmode="lin" valueType="num">
                                      <p:cBhvr>
                                        <p:cTn id="139" dur="1000" fill="hold"/>
                                        <p:tgtEl>
                                          <p:spTgt spid="76"/>
                                        </p:tgtEl>
                                        <p:attrNameLst>
                                          <p:attrName>ppt_x</p:attrName>
                                        </p:attrNameLst>
                                      </p:cBhvr>
                                      <p:tavLst>
                                        <p:tav tm="0">
                                          <p:val>
                                            <p:strVal val="#ppt_x"/>
                                          </p:val>
                                        </p:tav>
                                        <p:tav tm="100000">
                                          <p:val>
                                            <p:strVal val="#ppt_x"/>
                                          </p:val>
                                        </p:tav>
                                      </p:tavLst>
                                    </p:anim>
                                    <p:anim calcmode="lin" valueType="num">
                                      <p:cBhvr>
                                        <p:cTn id="140" dur="1000" fill="hold"/>
                                        <p:tgtEl>
                                          <p:spTgt spid="76"/>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75"/>
                                        </p:tgtEl>
                                        <p:attrNameLst>
                                          <p:attrName>style.visibility</p:attrName>
                                        </p:attrNameLst>
                                      </p:cBhvr>
                                      <p:to>
                                        <p:strVal val="visible"/>
                                      </p:to>
                                    </p:set>
                                    <p:animEffect transition="in" filter="fade">
                                      <p:cBhvr>
                                        <p:cTn id="143" dur="1000"/>
                                        <p:tgtEl>
                                          <p:spTgt spid="75"/>
                                        </p:tgtEl>
                                      </p:cBhvr>
                                    </p:animEffect>
                                    <p:anim calcmode="lin" valueType="num">
                                      <p:cBhvr>
                                        <p:cTn id="144" dur="1000" fill="hold"/>
                                        <p:tgtEl>
                                          <p:spTgt spid="75"/>
                                        </p:tgtEl>
                                        <p:attrNameLst>
                                          <p:attrName>ppt_x</p:attrName>
                                        </p:attrNameLst>
                                      </p:cBhvr>
                                      <p:tavLst>
                                        <p:tav tm="0">
                                          <p:val>
                                            <p:strVal val="#ppt_x"/>
                                          </p:val>
                                        </p:tav>
                                        <p:tav tm="100000">
                                          <p:val>
                                            <p:strVal val="#ppt_x"/>
                                          </p:val>
                                        </p:tav>
                                      </p:tavLst>
                                    </p:anim>
                                    <p:anim calcmode="lin" valueType="num">
                                      <p:cBhvr>
                                        <p:cTn id="145"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p:bldP spid="23" grpId="0" animBg="1"/>
      <p:bldP spid="29" grpId="0" animBg="1"/>
      <p:bldP spid="37" grpId="0" animBg="1"/>
      <p:bldP spid="54" grpId="0" animBg="1"/>
      <p:bldP spid="75" grpId="0"/>
      <p:bldP spid="97" grpId="0"/>
      <p:bldP spid="104" grpId="0"/>
      <p:bldP spid="107" grpId="0"/>
      <p:bldP spid="50" grpId="0" animBg="1"/>
      <p:bldP spid="60" grpId="0" animBg="1"/>
      <p:bldP spid="8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7D9A-1F98-4577-BB02-61B5D32FB061}"/>
              </a:ext>
            </a:extLst>
          </p:cNvPr>
          <p:cNvSpPr>
            <a:spLocks noGrp="1"/>
          </p:cNvSpPr>
          <p:nvPr>
            <p:ph type="title"/>
          </p:nvPr>
        </p:nvSpPr>
        <p:spPr>
          <a:xfrm>
            <a:off x="838200" y="39204"/>
            <a:ext cx="10515600" cy="956678"/>
          </a:xfrm>
        </p:spPr>
        <p:txBody>
          <a:bodyPr/>
          <a:lstStyle/>
          <a:p>
            <a:r>
              <a:rPr lang="en-US" dirty="0"/>
              <a:t>Feature Selection: Frequency</a:t>
            </a:r>
          </a:p>
        </p:txBody>
      </p:sp>
      <p:sp>
        <p:nvSpPr>
          <p:cNvPr id="3" name="Content Placeholder 2">
            <a:extLst>
              <a:ext uri="{FF2B5EF4-FFF2-40B4-BE49-F238E27FC236}">
                <a16:creationId xmlns:a16="http://schemas.microsoft.com/office/drawing/2014/main" id="{D1C0B428-987A-4D71-9FB7-B55B02BF3468}"/>
              </a:ext>
            </a:extLst>
          </p:cNvPr>
          <p:cNvSpPr>
            <a:spLocks noGrp="1"/>
          </p:cNvSpPr>
          <p:nvPr>
            <p:ph idx="1"/>
          </p:nvPr>
        </p:nvSpPr>
        <p:spPr>
          <a:xfrm>
            <a:off x="582844" y="901988"/>
            <a:ext cx="10515600" cy="501011"/>
          </a:xfrm>
        </p:spPr>
        <p:txBody>
          <a:bodyPr/>
          <a:lstStyle/>
          <a:p>
            <a:pPr marL="0" indent="0">
              <a:buNone/>
            </a:pPr>
            <a:r>
              <a:rPr lang="en-US" dirty="0"/>
              <a:t>Take top N most common features </a:t>
            </a:r>
            <a:r>
              <a:rPr lang="en-US" b="1" i="1" dirty="0"/>
              <a:t>in the training set</a:t>
            </a:r>
          </a:p>
        </p:txBody>
      </p:sp>
      <p:sp>
        <p:nvSpPr>
          <p:cNvPr id="12" name="TextBox 11">
            <a:extLst>
              <a:ext uri="{FF2B5EF4-FFF2-40B4-BE49-F238E27FC236}">
                <a16:creationId xmlns:a16="http://schemas.microsoft.com/office/drawing/2014/main" id="{B75C431C-2D44-4CBB-954B-38F8B95F9DC6}"/>
              </a:ext>
            </a:extLst>
          </p:cNvPr>
          <p:cNvSpPr txBox="1"/>
          <p:nvPr/>
        </p:nvSpPr>
        <p:spPr>
          <a:xfrm>
            <a:off x="522838" y="2843035"/>
            <a:ext cx="10721566" cy="2862322"/>
          </a:xfrm>
          <a:prstGeom prst="rect">
            <a:avLst/>
          </a:prstGeom>
          <a:noFill/>
          <a:ln>
            <a:solidFill>
              <a:schemeClr val="bg1">
                <a:lumMod val="50000"/>
              </a:schemeClr>
            </a:solidFill>
          </a:ln>
        </p:spPr>
        <p:txBody>
          <a:bodyPr wrap="square">
            <a:spAutoFit/>
          </a:bodyPr>
          <a:lstStyle/>
          <a:p>
            <a:endParaRPr lang="en-US" b="0" dirty="0">
              <a:effectLst/>
              <a:latin typeface="Consolas" panose="020B0609020204030204" pitchFamily="49" charset="0"/>
            </a:endParaRPr>
          </a:p>
          <a:p>
            <a:endParaRPr lang="en-US" dirty="0">
              <a:latin typeface="Consolas" panose="020B0609020204030204" pitchFamily="49" charset="0"/>
            </a:endParaRPr>
          </a:p>
          <a:p>
            <a:r>
              <a:rPr lang="en-US" b="0" dirty="0">
                <a:effectLst/>
                <a:latin typeface="Consolas" panose="020B0609020204030204" pitchFamily="49" charset="0"/>
              </a:rPr>
              <a:t>    </a:t>
            </a:r>
            <a:r>
              <a:rPr lang="en-US" b="0" dirty="0" err="1">
                <a:effectLst/>
                <a:latin typeface="Consolas" panose="020B0609020204030204" pitchFamily="49" charset="0"/>
              </a:rPr>
              <a:t>featurizer</a:t>
            </a:r>
            <a:r>
              <a:rPr lang="en-US" b="0" dirty="0">
                <a:effectLst/>
                <a:latin typeface="Consolas" panose="020B0609020204030204" pitchFamily="49" charset="0"/>
              </a:rPr>
              <a:t> = </a:t>
            </a:r>
            <a:r>
              <a:rPr lang="en-US" b="0" dirty="0" err="1">
                <a:effectLst/>
                <a:latin typeface="Consolas" panose="020B0609020204030204" pitchFamily="49" charset="0"/>
              </a:rPr>
              <a:t>SMSSpamFeaturize.SMSSpamFeaturize</a:t>
            </a:r>
            <a:r>
              <a:rPr lang="en-US" b="0" dirty="0">
                <a:effectLst/>
                <a:latin typeface="Consolas" panose="020B0609020204030204" pitchFamily="49" charset="0"/>
              </a:rPr>
              <a:t>()</a:t>
            </a:r>
          </a:p>
          <a:p>
            <a:r>
              <a:rPr lang="en-US" b="0" dirty="0">
                <a:effectLst/>
                <a:latin typeface="Consolas" panose="020B0609020204030204" pitchFamily="49" charset="0"/>
              </a:rPr>
              <a:t>    </a:t>
            </a:r>
            <a:r>
              <a:rPr lang="en-US" b="0" dirty="0" err="1">
                <a:effectLst/>
                <a:latin typeface="Consolas" panose="020B0609020204030204" pitchFamily="49" charset="0"/>
              </a:rPr>
              <a:t>featurizer.CreateVocabulary</a:t>
            </a:r>
            <a:r>
              <a:rPr lang="en-US" b="0" dirty="0">
                <a:effectLst/>
                <a:latin typeface="Consolas" panose="020B0609020204030204" pitchFamily="49" charset="0"/>
              </a:rPr>
              <a:t>(</a:t>
            </a:r>
            <a:r>
              <a:rPr lang="en-US" b="0" dirty="0" err="1">
                <a:effectLst/>
                <a:latin typeface="Consolas" panose="020B0609020204030204" pitchFamily="49" charset="0"/>
              </a:rPr>
              <a:t>xTrainRaw</a:t>
            </a:r>
            <a:r>
              <a:rPr lang="en-US" b="0" dirty="0">
                <a:effectLst/>
                <a:latin typeface="Consolas" panose="020B0609020204030204" pitchFamily="49" charset="0"/>
              </a:rPr>
              <a:t>, </a:t>
            </a:r>
            <a:r>
              <a:rPr lang="en-US" b="0" dirty="0" err="1">
                <a:effectLst/>
                <a:latin typeface="Consolas" panose="020B0609020204030204" pitchFamily="49" charset="0"/>
              </a:rPr>
              <a:t>yTrain</a:t>
            </a:r>
            <a:r>
              <a:rPr lang="en-US" b="0" dirty="0">
                <a:effectLst/>
                <a:latin typeface="Consolas" panose="020B0609020204030204" pitchFamily="49" charset="0"/>
              </a:rPr>
              <a:t>, </a:t>
            </a:r>
            <a:r>
              <a:rPr lang="en-US" b="0" dirty="0" err="1">
                <a:effectLst/>
                <a:latin typeface="Consolas" panose="020B0609020204030204" pitchFamily="49" charset="0"/>
              </a:rPr>
              <a:t>numFrequentWords</a:t>
            </a:r>
            <a:r>
              <a:rPr lang="en-US" b="0" dirty="0">
                <a:effectLst/>
                <a:latin typeface="Consolas" panose="020B0609020204030204" pitchFamily="49" charset="0"/>
              </a:rPr>
              <a:t> = </a:t>
            </a:r>
            <a:r>
              <a:rPr lang="en-US" dirty="0">
                <a:latin typeface="Consolas" panose="020B0609020204030204" pitchFamily="49" charset="0"/>
              </a:rPr>
              <a:t>4</a:t>
            </a:r>
            <a:r>
              <a:rPr lang="en-US" b="0" dirty="0">
                <a:effectLst/>
                <a:latin typeface="Consolas" panose="020B0609020204030204" pitchFamily="49" charset="0"/>
              </a:rPr>
              <a:t>)</a:t>
            </a:r>
          </a:p>
          <a:p>
            <a:br>
              <a:rPr lang="en-US" b="0" dirty="0">
                <a:solidFill>
                  <a:srgbClr val="D4D4D4"/>
                </a:solidFill>
                <a:effectLst/>
                <a:latin typeface="Consolas" panose="020B0609020204030204" pitchFamily="49" charset="0"/>
              </a:rPr>
            </a:br>
            <a:r>
              <a:rPr lang="en-US" b="0" dirty="0">
                <a:solidFill>
                  <a:srgbClr val="D4D4D4"/>
                </a:solidFill>
                <a:effectLst/>
                <a:latin typeface="Consolas" panose="020B0609020204030204" pitchFamily="49" charset="0"/>
              </a:rPr>
              <a:t> </a:t>
            </a:r>
            <a:r>
              <a:rPr lang="en-US" b="0" dirty="0">
                <a:effectLst/>
                <a:latin typeface="Consolas" panose="020B0609020204030204" pitchFamily="49" charset="0"/>
              </a:rPr>
              <a:t>   </a:t>
            </a:r>
            <a:r>
              <a:rPr lang="en-US" b="0" dirty="0" err="1">
                <a:effectLst/>
                <a:latin typeface="Consolas" panose="020B0609020204030204" pitchFamily="49" charset="0"/>
              </a:rPr>
              <a:t>xTrain</a:t>
            </a:r>
            <a:r>
              <a:rPr lang="en-US" b="0" dirty="0">
                <a:effectLst/>
                <a:latin typeface="Consolas" panose="020B0609020204030204" pitchFamily="49" charset="0"/>
              </a:rPr>
              <a:t>      = </a:t>
            </a:r>
            <a:r>
              <a:rPr lang="en-US" b="0" dirty="0" err="1">
                <a:effectLst/>
                <a:latin typeface="Consolas" panose="020B0609020204030204" pitchFamily="49" charset="0"/>
              </a:rPr>
              <a:t>featurizer.Featurize</a:t>
            </a:r>
            <a:r>
              <a:rPr lang="en-US" b="0" dirty="0">
                <a:effectLst/>
                <a:latin typeface="Consolas" panose="020B0609020204030204" pitchFamily="49" charset="0"/>
              </a:rPr>
              <a:t>(</a:t>
            </a:r>
            <a:r>
              <a:rPr lang="en-US" b="0" dirty="0" err="1">
                <a:effectLst/>
                <a:latin typeface="Consolas" panose="020B0609020204030204" pitchFamily="49" charset="0"/>
              </a:rPr>
              <a:t>xTrainRaw</a:t>
            </a:r>
            <a:r>
              <a:rPr lang="en-US" b="0" dirty="0">
                <a:effectLst/>
                <a:latin typeface="Consolas" panose="020B0609020204030204" pitchFamily="49" charset="0"/>
              </a:rPr>
              <a:t>)</a:t>
            </a:r>
          </a:p>
          <a:p>
            <a:r>
              <a:rPr lang="en-US" b="0" dirty="0">
                <a:effectLst/>
                <a:latin typeface="Consolas" panose="020B0609020204030204" pitchFamily="49" charset="0"/>
              </a:rPr>
              <a:t>    </a:t>
            </a:r>
            <a:r>
              <a:rPr lang="en-US" b="0" dirty="0" err="1">
                <a:effectLst/>
                <a:latin typeface="Consolas" panose="020B0609020204030204" pitchFamily="49" charset="0"/>
              </a:rPr>
              <a:t>xValidate</a:t>
            </a:r>
            <a:r>
              <a:rPr lang="en-US" b="0" dirty="0">
                <a:effectLst/>
                <a:latin typeface="Consolas" panose="020B0609020204030204" pitchFamily="49" charset="0"/>
              </a:rPr>
              <a:t>   = </a:t>
            </a:r>
            <a:r>
              <a:rPr lang="en-US" b="0" dirty="0" err="1">
                <a:effectLst/>
                <a:latin typeface="Consolas" panose="020B0609020204030204" pitchFamily="49" charset="0"/>
              </a:rPr>
              <a:t>featurizer.Featurize</a:t>
            </a:r>
            <a:r>
              <a:rPr lang="en-US" b="0" dirty="0">
                <a:effectLst/>
                <a:latin typeface="Consolas" panose="020B0609020204030204" pitchFamily="49" charset="0"/>
              </a:rPr>
              <a:t>(</a:t>
            </a:r>
            <a:r>
              <a:rPr lang="en-US" b="0" dirty="0" err="1">
                <a:effectLst/>
                <a:latin typeface="Consolas" panose="020B0609020204030204" pitchFamily="49" charset="0"/>
              </a:rPr>
              <a:t>xValidateRaw</a:t>
            </a:r>
            <a:r>
              <a:rPr lang="en-US" b="0" dirty="0">
                <a:effectLst/>
                <a:latin typeface="Consolas" panose="020B0609020204030204" pitchFamily="49" charset="0"/>
              </a:rPr>
              <a:t>)</a:t>
            </a:r>
          </a:p>
          <a:p>
            <a:r>
              <a:rPr lang="en-US" b="0" dirty="0">
                <a:effectLst/>
                <a:latin typeface="Consolas" panose="020B0609020204030204" pitchFamily="49" charset="0"/>
              </a:rPr>
              <a:t>    </a:t>
            </a:r>
            <a:r>
              <a:rPr lang="en-US" b="0" dirty="0" err="1">
                <a:effectLst/>
                <a:latin typeface="Consolas" panose="020B0609020204030204" pitchFamily="49" charset="0"/>
              </a:rPr>
              <a:t>xTest</a:t>
            </a:r>
            <a:r>
              <a:rPr lang="en-US" b="0" dirty="0">
                <a:effectLst/>
                <a:latin typeface="Consolas" panose="020B0609020204030204" pitchFamily="49" charset="0"/>
              </a:rPr>
              <a:t>       = </a:t>
            </a:r>
            <a:r>
              <a:rPr lang="en-US" b="0" dirty="0" err="1">
                <a:effectLst/>
                <a:latin typeface="Consolas" panose="020B0609020204030204" pitchFamily="49" charset="0"/>
              </a:rPr>
              <a:t>featurizer.Featurize</a:t>
            </a:r>
            <a:r>
              <a:rPr lang="en-US" b="0" dirty="0">
                <a:effectLst/>
                <a:latin typeface="Consolas" panose="020B0609020204030204" pitchFamily="49" charset="0"/>
              </a:rPr>
              <a:t>(</a:t>
            </a:r>
            <a:r>
              <a:rPr lang="en-US" b="0" dirty="0" err="1">
                <a:effectLst/>
                <a:latin typeface="Consolas" panose="020B0609020204030204" pitchFamily="49" charset="0"/>
              </a:rPr>
              <a:t>xTestRaw</a:t>
            </a:r>
            <a:r>
              <a:rPr lang="en-US" b="0" dirty="0">
                <a:effectLst/>
                <a:latin typeface="Consolas" panose="020B0609020204030204" pitchFamily="49" charset="0"/>
              </a:rPr>
              <a:t>)</a:t>
            </a:r>
          </a:p>
          <a:p>
            <a:endParaRPr lang="en-US" dirty="0">
              <a:latin typeface="Consolas" panose="020B0609020204030204" pitchFamily="49" charset="0"/>
            </a:endParaRPr>
          </a:p>
          <a:p>
            <a:endParaRPr lang="en-US" b="0" dirty="0">
              <a:effectLst/>
              <a:latin typeface="Consolas" panose="020B0609020204030204" pitchFamily="49" charset="0"/>
            </a:endParaRPr>
          </a:p>
        </p:txBody>
      </p:sp>
    </p:spTree>
    <p:extLst>
      <p:ext uri="{BB962C8B-B14F-4D97-AF65-F5344CB8AC3E}">
        <p14:creationId xmlns:p14="http://schemas.microsoft.com/office/powerpoint/2010/main" val="281718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7D9A-1F98-4577-BB02-61B5D32FB061}"/>
              </a:ext>
            </a:extLst>
          </p:cNvPr>
          <p:cNvSpPr>
            <a:spLocks noGrp="1"/>
          </p:cNvSpPr>
          <p:nvPr>
            <p:ph type="title"/>
          </p:nvPr>
        </p:nvSpPr>
        <p:spPr>
          <a:xfrm>
            <a:off x="838200" y="39204"/>
            <a:ext cx="10515600" cy="956678"/>
          </a:xfrm>
        </p:spPr>
        <p:txBody>
          <a:bodyPr/>
          <a:lstStyle/>
          <a:p>
            <a:r>
              <a:rPr lang="en-US" dirty="0"/>
              <a:t>Feature Selection: Frequency</a:t>
            </a:r>
          </a:p>
        </p:txBody>
      </p:sp>
      <p:sp>
        <p:nvSpPr>
          <p:cNvPr id="3" name="Content Placeholder 2">
            <a:extLst>
              <a:ext uri="{FF2B5EF4-FFF2-40B4-BE49-F238E27FC236}">
                <a16:creationId xmlns:a16="http://schemas.microsoft.com/office/drawing/2014/main" id="{D1C0B428-987A-4D71-9FB7-B55B02BF3468}"/>
              </a:ext>
            </a:extLst>
          </p:cNvPr>
          <p:cNvSpPr>
            <a:spLocks noGrp="1"/>
          </p:cNvSpPr>
          <p:nvPr>
            <p:ph idx="1"/>
          </p:nvPr>
        </p:nvSpPr>
        <p:spPr>
          <a:xfrm>
            <a:off x="582844" y="901988"/>
            <a:ext cx="10515600" cy="501011"/>
          </a:xfrm>
        </p:spPr>
        <p:txBody>
          <a:bodyPr>
            <a:normAutofit fontScale="70000" lnSpcReduction="20000"/>
          </a:bodyPr>
          <a:lstStyle/>
          <a:p>
            <a:pPr marL="0" indent="0">
              <a:buNone/>
            </a:pPr>
            <a:r>
              <a:rPr lang="en-US" b="0" dirty="0" err="1">
                <a:effectLst/>
                <a:latin typeface="Consolas" panose="020B0609020204030204" pitchFamily="49" charset="0"/>
              </a:rPr>
              <a:t>featurizer.CreateVocabulary</a:t>
            </a:r>
            <a:r>
              <a:rPr lang="en-US" b="0" dirty="0">
                <a:effectLst/>
                <a:latin typeface="Consolas" panose="020B0609020204030204" pitchFamily="49" charset="0"/>
              </a:rPr>
              <a:t>(</a:t>
            </a:r>
            <a:r>
              <a:rPr lang="en-US" b="0" dirty="0" err="1">
                <a:effectLst/>
                <a:latin typeface="Consolas" panose="020B0609020204030204" pitchFamily="49" charset="0"/>
              </a:rPr>
              <a:t>xTrainRaw</a:t>
            </a:r>
            <a:r>
              <a:rPr lang="en-US" b="0" dirty="0">
                <a:effectLst/>
                <a:latin typeface="Consolas" panose="020B0609020204030204" pitchFamily="49" charset="0"/>
              </a:rPr>
              <a:t>, </a:t>
            </a:r>
            <a:r>
              <a:rPr lang="en-US" b="0" dirty="0" err="1">
                <a:effectLst/>
                <a:latin typeface="Consolas" panose="020B0609020204030204" pitchFamily="49" charset="0"/>
              </a:rPr>
              <a:t>yTrain</a:t>
            </a:r>
            <a:r>
              <a:rPr lang="en-US" b="0" dirty="0">
                <a:effectLst/>
                <a:latin typeface="Consolas" panose="020B0609020204030204" pitchFamily="49" charset="0"/>
              </a:rPr>
              <a:t>, </a:t>
            </a:r>
            <a:r>
              <a:rPr lang="en-US" b="0" dirty="0" err="1">
                <a:effectLst/>
                <a:latin typeface="Consolas" panose="020B0609020204030204" pitchFamily="49" charset="0"/>
              </a:rPr>
              <a:t>numFrequentWords</a:t>
            </a:r>
            <a:r>
              <a:rPr lang="en-US" b="0" dirty="0">
                <a:effectLst/>
                <a:latin typeface="Consolas" panose="020B0609020204030204" pitchFamily="49" charset="0"/>
              </a:rPr>
              <a:t> = </a:t>
            </a:r>
            <a:r>
              <a:rPr lang="en-US" dirty="0">
                <a:latin typeface="Consolas" panose="020B0609020204030204" pitchFamily="49" charset="0"/>
              </a:rPr>
              <a:t>4</a:t>
            </a:r>
            <a:r>
              <a:rPr lang="en-US" b="0" dirty="0">
                <a:effectLst/>
                <a:latin typeface="Consolas" panose="020B0609020204030204" pitchFamily="49" charset="0"/>
              </a:rPr>
              <a:t>)</a:t>
            </a:r>
          </a:p>
        </p:txBody>
      </p:sp>
      <p:graphicFrame>
        <p:nvGraphicFramePr>
          <p:cNvPr id="4" name="Table 3">
            <a:extLst>
              <a:ext uri="{FF2B5EF4-FFF2-40B4-BE49-F238E27FC236}">
                <a16:creationId xmlns:a16="http://schemas.microsoft.com/office/drawing/2014/main" id="{E515BA89-A575-40F8-8A86-A0B686351543}"/>
              </a:ext>
            </a:extLst>
          </p:cNvPr>
          <p:cNvGraphicFramePr>
            <a:graphicFrameLocks noGrp="1"/>
          </p:cNvGraphicFramePr>
          <p:nvPr>
            <p:extLst>
              <p:ext uri="{D42A27DB-BD31-4B8C-83A1-F6EECF244321}">
                <p14:modId xmlns:p14="http://schemas.microsoft.com/office/powerpoint/2010/main" val="2054322841"/>
              </p:ext>
            </p:extLst>
          </p:nvPr>
        </p:nvGraphicFramePr>
        <p:xfrm>
          <a:off x="3479705" y="1661522"/>
          <a:ext cx="2257332" cy="3977640"/>
        </p:xfrm>
        <a:graphic>
          <a:graphicData uri="http://schemas.openxmlformats.org/drawingml/2006/table">
            <a:tbl>
              <a:tblPr firstRow="1" bandRow="1">
                <a:tableStyleId>{5940675A-B579-460E-94D1-54222C63F5DA}</a:tableStyleId>
              </a:tblPr>
              <a:tblGrid>
                <a:gridCol w="1128666">
                  <a:extLst>
                    <a:ext uri="{9D8B030D-6E8A-4147-A177-3AD203B41FA5}">
                      <a16:colId xmlns:a16="http://schemas.microsoft.com/office/drawing/2014/main" val="151716090"/>
                    </a:ext>
                  </a:extLst>
                </a:gridCol>
                <a:gridCol w="1128666">
                  <a:extLst>
                    <a:ext uri="{9D8B030D-6E8A-4147-A177-3AD203B41FA5}">
                      <a16:colId xmlns:a16="http://schemas.microsoft.com/office/drawing/2014/main" val="898993644"/>
                    </a:ext>
                  </a:extLst>
                </a:gridCol>
              </a:tblGrid>
              <a:tr h="370840">
                <a:tc>
                  <a:txBody>
                    <a:bodyPr/>
                    <a:lstStyle/>
                    <a:p>
                      <a:pPr algn="ctr"/>
                      <a:r>
                        <a:rPr lang="en-US" dirty="0"/>
                        <a:t>Token</a:t>
                      </a:r>
                    </a:p>
                  </a:txBody>
                  <a:tcPr anchor="ctr"/>
                </a:tc>
                <a:tc>
                  <a:txBody>
                    <a:bodyPr/>
                    <a:lstStyle/>
                    <a:p>
                      <a:pPr algn="ctr"/>
                      <a:r>
                        <a:rPr lang="en-US" dirty="0"/>
                        <a:t># Messages</a:t>
                      </a:r>
                    </a:p>
                  </a:txBody>
                  <a:tcPr anchor="ctr"/>
                </a:tc>
                <a:extLst>
                  <a:ext uri="{0D108BD9-81ED-4DB2-BD59-A6C34878D82A}">
                    <a16:rowId xmlns:a16="http://schemas.microsoft.com/office/drawing/2014/main" val="520269139"/>
                  </a:ext>
                </a:extLst>
              </a:tr>
              <a:tr h="370840">
                <a:tc>
                  <a:txBody>
                    <a:bodyPr/>
                    <a:lstStyle/>
                    <a:p>
                      <a:r>
                        <a:rPr lang="en-US" dirty="0"/>
                        <a:t>to</a:t>
                      </a:r>
                    </a:p>
                  </a:txBody>
                  <a:tcPr/>
                </a:tc>
                <a:tc>
                  <a:txBody>
                    <a:bodyPr/>
                    <a:lstStyle/>
                    <a:p>
                      <a:r>
                        <a:rPr lang="en-US" dirty="0"/>
                        <a:t>1745</a:t>
                      </a:r>
                    </a:p>
                  </a:txBody>
                  <a:tcPr/>
                </a:tc>
                <a:extLst>
                  <a:ext uri="{0D108BD9-81ED-4DB2-BD59-A6C34878D82A}">
                    <a16:rowId xmlns:a16="http://schemas.microsoft.com/office/drawing/2014/main" val="4219827488"/>
                  </a:ext>
                </a:extLst>
              </a:tr>
              <a:tr h="370840">
                <a:tc>
                  <a:txBody>
                    <a:bodyPr/>
                    <a:lstStyle/>
                    <a:p>
                      <a:r>
                        <a:rPr lang="en-US" dirty="0"/>
                        <a:t>you</a:t>
                      </a:r>
                    </a:p>
                  </a:txBody>
                  <a:tcPr/>
                </a:tc>
                <a:tc>
                  <a:txBody>
                    <a:bodyPr/>
                    <a:lstStyle/>
                    <a:p>
                      <a:r>
                        <a:rPr lang="en-US" dirty="0"/>
                        <a:t>1526</a:t>
                      </a:r>
                    </a:p>
                  </a:txBody>
                  <a:tcPr/>
                </a:tc>
                <a:extLst>
                  <a:ext uri="{0D108BD9-81ED-4DB2-BD59-A6C34878D82A}">
                    <a16:rowId xmlns:a16="http://schemas.microsoft.com/office/drawing/2014/main" val="146321945"/>
                  </a:ext>
                </a:extLst>
              </a:tr>
              <a:tr h="370840">
                <a:tc>
                  <a:txBody>
                    <a:bodyPr/>
                    <a:lstStyle/>
                    <a:p>
                      <a:r>
                        <a:rPr lang="en-US" dirty="0"/>
                        <a:t>i</a:t>
                      </a:r>
                    </a:p>
                  </a:txBody>
                  <a:tcPr/>
                </a:tc>
                <a:tc>
                  <a:txBody>
                    <a:bodyPr/>
                    <a:lstStyle/>
                    <a:p>
                      <a:r>
                        <a:rPr lang="en-US" dirty="0"/>
                        <a:t>1369</a:t>
                      </a:r>
                    </a:p>
                  </a:txBody>
                  <a:tcPr/>
                </a:tc>
                <a:extLst>
                  <a:ext uri="{0D108BD9-81ED-4DB2-BD59-A6C34878D82A}">
                    <a16:rowId xmlns:a16="http://schemas.microsoft.com/office/drawing/2014/main" val="4038215358"/>
                  </a:ext>
                </a:extLst>
              </a:tr>
              <a:tr h="370840">
                <a:tc>
                  <a:txBody>
                    <a:bodyPr/>
                    <a:lstStyle/>
                    <a:p>
                      <a:r>
                        <a:rPr lang="en-US" dirty="0"/>
                        <a:t>a</a:t>
                      </a:r>
                    </a:p>
                  </a:txBody>
                  <a:tcPr/>
                </a:tc>
                <a:tc>
                  <a:txBody>
                    <a:bodyPr/>
                    <a:lstStyle/>
                    <a:p>
                      <a:r>
                        <a:rPr lang="en-US" dirty="0"/>
                        <a:t>1337</a:t>
                      </a:r>
                    </a:p>
                  </a:txBody>
                  <a:tcPr/>
                </a:tc>
                <a:extLst>
                  <a:ext uri="{0D108BD9-81ED-4DB2-BD59-A6C34878D82A}">
                    <a16:rowId xmlns:a16="http://schemas.microsoft.com/office/drawing/2014/main" val="2985254044"/>
                  </a:ext>
                </a:extLst>
              </a:tr>
              <a:tr h="370840">
                <a:tc>
                  <a:txBody>
                    <a:bodyPr/>
                    <a:lstStyle/>
                    <a:p>
                      <a:r>
                        <a:rPr lang="en-US" dirty="0"/>
                        <a:t>the</a:t>
                      </a:r>
                    </a:p>
                  </a:txBody>
                  <a:tcPr/>
                </a:tc>
                <a:tc>
                  <a:txBody>
                    <a:bodyPr/>
                    <a:lstStyle/>
                    <a:p>
                      <a:r>
                        <a:rPr lang="en-US" dirty="0"/>
                        <a:t>1007</a:t>
                      </a:r>
                    </a:p>
                  </a:txBody>
                  <a:tcPr/>
                </a:tc>
                <a:extLst>
                  <a:ext uri="{0D108BD9-81ED-4DB2-BD59-A6C34878D82A}">
                    <a16:rowId xmlns:a16="http://schemas.microsoft.com/office/drawing/2014/main" val="56893557"/>
                  </a:ext>
                </a:extLst>
              </a:tr>
              <a:tr h="370840">
                <a:tc>
                  <a:txBody>
                    <a:bodyPr/>
                    <a:lstStyle/>
                    <a:p>
                      <a:r>
                        <a:rPr lang="en-US" dirty="0"/>
                        <a:t>and</a:t>
                      </a:r>
                    </a:p>
                  </a:txBody>
                  <a:tcPr/>
                </a:tc>
                <a:tc>
                  <a:txBody>
                    <a:bodyPr/>
                    <a:lstStyle/>
                    <a:p>
                      <a:r>
                        <a:rPr lang="en-US" dirty="0"/>
                        <a:t>758</a:t>
                      </a:r>
                    </a:p>
                  </a:txBody>
                  <a:tcPr/>
                </a:tc>
                <a:extLst>
                  <a:ext uri="{0D108BD9-81ED-4DB2-BD59-A6C34878D82A}">
                    <a16:rowId xmlns:a16="http://schemas.microsoft.com/office/drawing/2014/main" val="897773555"/>
                  </a:ext>
                </a:extLst>
              </a:tr>
              <a:tr h="370840">
                <a:tc>
                  <a:txBody>
                    <a:bodyPr/>
                    <a:lstStyle/>
                    <a:p>
                      <a:r>
                        <a:rPr lang="en-US" dirty="0"/>
                        <a:t>in</a:t>
                      </a:r>
                    </a:p>
                  </a:txBody>
                  <a:tcPr/>
                </a:tc>
                <a:tc>
                  <a:txBody>
                    <a:bodyPr/>
                    <a:lstStyle/>
                    <a:p>
                      <a:r>
                        <a:rPr lang="en-US" dirty="0"/>
                        <a:t>400</a:t>
                      </a:r>
                    </a:p>
                  </a:txBody>
                  <a:tcPr/>
                </a:tc>
                <a:extLst>
                  <a:ext uri="{0D108BD9-81ED-4DB2-BD59-A6C34878D82A}">
                    <a16:rowId xmlns:a16="http://schemas.microsoft.com/office/drawing/2014/main" val="3905685386"/>
                  </a:ext>
                </a:extLst>
              </a:tr>
              <a:tr h="370840">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1566176811"/>
                  </a:ext>
                </a:extLst>
              </a:tr>
              <a:tr h="370840">
                <a:tc>
                  <a:txBody>
                    <a:bodyPr/>
                    <a:lstStyle/>
                    <a:p>
                      <a:r>
                        <a:rPr lang="en-US" dirty="0"/>
                        <a:t>few</a:t>
                      </a:r>
                    </a:p>
                  </a:txBody>
                  <a:tcPr/>
                </a:tc>
                <a:tc>
                  <a:txBody>
                    <a:bodyPr/>
                    <a:lstStyle/>
                    <a:p>
                      <a:r>
                        <a:rPr lang="en-US" dirty="0"/>
                        <a:t>7</a:t>
                      </a:r>
                    </a:p>
                  </a:txBody>
                  <a:tcPr/>
                </a:tc>
                <a:extLst>
                  <a:ext uri="{0D108BD9-81ED-4DB2-BD59-A6C34878D82A}">
                    <a16:rowId xmlns:a16="http://schemas.microsoft.com/office/drawing/2014/main" val="1962128392"/>
                  </a:ext>
                </a:extLst>
              </a:tr>
            </a:tbl>
          </a:graphicData>
        </a:graphic>
      </p:graphicFrame>
      <p:graphicFrame>
        <p:nvGraphicFramePr>
          <p:cNvPr id="6" name="Table 37">
            <a:extLst>
              <a:ext uri="{FF2B5EF4-FFF2-40B4-BE49-F238E27FC236}">
                <a16:creationId xmlns:a16="http://schemas.microsoft.com/office/drawing/2014/main" id="{6009634D-A47E-417E-B629-F7E64333E30A}"/>
              </a:ext>
            </a:extLst>
          </p:cNvPr>
          <p:cNvGraphicFramePr>
            <a:graphicFrameLocks noGrp="1"/>
          </p:cNvGraphicFramePr>
          <p:nvPr>
            <p:extLst>
              <p:ext uri="{D42A27DB-BD31-4B8C-83A1-F6EECF244321}">
                <p14:modId xmlns:p14="http://schemas.microsoft.com/office/powerpoint/2010/main" val="4266668599"/>
              </p:ext>
            </p:extLst>
          </p:nvPr>
        </p:nvGraphicFramePr>
        <p:xfrm>
          <a:off x="3485861" y="1661522"/>
          <a:ext cx="2251176" cy="3977640"/>
        </p:xfrm>
        <a:graphic>
          <a:graphicData uri="http://schemas.openxmlformats.org/drawingml/2006/table">
            <a:tbl>
              <a:tblPr firstRow="1" bandRow="1">
                <a:tableStyleId>{5940675A-B579-460E-94D1-54222C63F5DA}</a:tableStyleId>
              </a:tblPr>
              <a:tblGrid>
                <a:gridCol w="1127000">
                  <a:extLst>
                    <a:ext uri="{9D8B030D-6E8A-4147-A177-3AD203B41FA5}">
                      <a16:colId xmlns:a16="http://schemas.microsoft.com/office/drawing/2014/main" val="1709534412"/>
                    </a:ext>
                  </a:extLst>
                </a:gridCol>
                <a:gridCol w="1124176">
                  <a:extLst>
                    <a:ext uri="{9D8B030D-6E8A-4147-A177-3AD203B41FA5}">
                      <a16:colId xmlns:a16="http://schemas.microsoft.com/office/drawing/2014/main" val="51303661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Token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Messages</a:t>
                      </a:r>
                    </a:p>
                  </a:txBody>
                  <a:tcPr anchor="ctr"/>
                </a:tc>
                <a:extLst>
                  <a:ext uri="{0D108BD9-81ED-4DB2-BD59-A6C34878D82A}">
                    <a16:rowId xmlns:a16="http://schemas.microsoft.com/office/drawing/2014/main" val="26204279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1007</a:t>
                      </a:r>
                    </a:p>
                  </a:txBody>
                  <a:tcPr/>
                </a:tc>
                <a:extLst>
                  <a:ext uri="{0D108BD9-81ED-4DB2-BD59-A6C34878D82A}">
                    <a16:rowId xmlns:a16="http://schemas.microsoft.com/office/drawing/2014/main" val="3052049762"/>
                  </a:ext>
                </a:extLst>
              </a:tr>
              <a:tr h="370840">
                <a:tc>
                  <a:txBody>
                    <a:bodyPr/>
                    <a:lstStyle/>
                    <a:p>
                      <a:r>
                        <a:rPr lang="en-US" dirty="0"/>
                        <a:t>in</a:t>
                      </a:r>
                    </a:p>
                  </a:txBody>
                  <a:tcPr/>
                </a:tc>
                <a:tc>
                  <a:txBody>
                    <a:bodyPr/>
                    <a:lstStyle/>
                    <a:p>
                      <a:r>
                        <a:rPr lang="en-US" dirty="0"/>
                        <a:t>400</a:t>
                      </a:r>
                    </a:p>
                  </a:txBody>
                  <a:tcPr/>
                </a:tc>
                <a:extLst>
                  <a:ext uri="{0D108BD9-81ED-4DB2-BD59-A6C34878D82A}">
                    <a16:rowId xmlns:a16="http://schemas.microsoft.com/office/drawing/2014/main" val="1241325652"/>
                  </a:ext>
                </a:extLst>
              </a:tr>
              <a:tr h="370840">
                <a:tc>
                  <a:txBody>
                    <a:bodyPr/>
                    <a:lstStyle/>
                    <a:p>
                      <a:r>
                        <a:rPr lang="en-US" dirty="0"/>
                        <a:t>a</a:t>
                      </a:r>
                    </a:p>
                  </a:txBody>
                  <a:tcPr/>
                </a:tc>
                <a:tc>
                  <a:txBody>
                    <a:bodyPr/>
                    <a:lstStyle/>
                    <a:p>
                      <a:r>
                        <a:rPr lang="en-US" dirty="0"/>
                        <a:t>1337</a:t>
                      </a:r>
                    </a:p>
                  </a:txBody>
                  <a:tcPr/>
                </a:tc>
                <a:extLst>
                  <a:ext uri="{0D108BD9-81ED-4DB2-BD59-A6C34878D82A}">
                    <a16:rowId xmlns:a16="http://schemas.microsoft.com/office/drawing/2014/main" val="1351384041"/>
                  </a:ext>
                </a:extLst>
              </a:tr>
              <a:tr h="370840">
                <a:tc>
                  <a:txBody>
                    <a:bodyPr/>
                    <a:lstStyle/>
                    <a:p>
                      <a:r>
                        <a:rPr lang="en-US" dirty="0"/>
                        <a:t>i</a:t>
                      </a:r>
                    </a:p>
                  </a:txBody>
                  <a:tcPr/>
                </a:tc>
                <a:tc>
                  <a:txBody>
                    <a:bodyPr/>
                    <a:lstStyle/>
                    <a:p>
                      <a:r>
                        <a:rPr lang="en-US" dirty="0"/>
                        <a:t>1369</a:t>
                      </a:r>
                    </a:p>
                  </a:txBody>
                  <a:tcPr/>
                </a:tc>
                <a:extLst>
                  <a:ext uri="{0D108BD9-81ED-4DB2-BD59-A6C34878D82A}">
                    <a16:rowId xmlns:a16="http://schemas.microsoft.com/office/drawing/2014/main" val="2157328235"/>
                  </a:ext>
                </a:extLst>
              </a:tr>
              <a:tr h="370840">
                <a:tc>
                  <a:txBody>
                    <a:bodyPr/>
                    <a:lstStyle/>
                    <a:p>
                      <a:r>
                        <a:rPr lang="en-US" dirty="0"/>
                        <a:t>to</a:t>
                      </a:r>
                    </a:p>
                  </a:txBody>
                  <a:tcPr/>
                </a:tc>
                <a:tc>
                  <a:txBody>
                    <a:bodyPr/>
                    <a:lstStyle/>
                    <a:p>
                      <a:r>
                        <a:rPr lang="en-US" dirty="0"/>
                        <a:t>1745</a:t>
                      </a:r>
                    </a:p>
                  </a:txBody>
                  <a:tcPr/>
                </a:tc>
                <a:extLst>
                  <a:ext uri="{0D108BD9-81ED-4DB2-BD59-A6C34878D82A}">
                    <a16:rowId xmlns:a16="http://schemas.microsoft.com/office/drawing/2014/main" val="317844169"/>
                  </a:ext>
                </a:extLst>
              </a:tr>
              <a:tr h="370840">
                <a:tc>
                  <a:txBody>
                    <a:bodyPr/>
                    <a:lstStyle/>
                    <a:p>
                      <a:r>
                        <a:rPr lang="en-US" dirty="0"/>
                        <a:t>and</a:t>
                      </a:r>
                    </a:p>
                  </a:txBody>
                  <a:tcPr/>
                </a:tc>
                <a:tc>
                  <a:txBody>
                    <a:bodyPr/>
                    <a:lstStyle/>
                    <a:p>
                      <a:r>
                        <a:rPr lang="en-US" dirty="0"/>
                        <a:t>758</a:t>
                      </a:r>
                    </a:p>
                  </a:txBody>
                  <a:tcPr/>
                </a:tc>
                <a:extLst>
                  <a:ext uri="{0D108BD9-81ED-4DB2-BD59-A6C34878D82A}">
                    <a16:rowId xmlns:a16="http://schemas.microsoft.com/office/drawing/2014/main" val="4162516375"/>
                  </a:ext>
                </a:extLst>
              </a:tr>
              <a:tr h="370840">
                <a:tc>
                  <a:txBody>
                    <a:bodyPr/>
                    <a:lstStyle/>
                    <a:p>
                      <a:r>
                        <a:rPr lang="en-US" dirty="0"/>
                        <a:t>you</a:t>
                      </a:r>
                    </a:p>
                  </a:txBody>
                  <a:tcPr/>
                </a:tc>
                <a:tc>
                  <a:txBody>
                    <a:bodyPr/>
                    <a:lstStyle/>
                    <a:p>
                      <a:r>
                        <a:rPr lang="en-US" dirty="0"/>
                        <a:t>1526</a:t>
                      </a:r>
                    </a:p>
                  </a:txBody>
                  <a:tcPr/>
                </a:tc>
                <a:extLst>
                  <a:ext uri="{0D108BD9-81ED-4DB2-BD59-A6C34878D82A}">
                    <a16:rowId xmlns:a16="http://schemas.microsoft.com/office/drawing/2014/main" val="1689847611"/>
                  </a:ext>
                </a:extLst>
              </a:tr>
              <a:tr h="370840">
                <a:tc>
                  <a:txBody>
                    <a:bodyPr/>
                    <a:lstStyle/>
                    <a:p>
                      <a:r>
                        <a:rPr lang="en-US" dirty="0"/>
                        <a:t>…</a:t>
                      </a:r>
                    </a:p>
                  </a:txBody>
                  <a:tcPr/>
                </a:tc>
                <a:tc>
                  <a:txBody>
                    <a:bodyPr/>
                    <a:lstStyle/>
                    <a:p>
                      <a:endParaRPr lang="en-US" dirty="0"/>
                    </a:p>
                  </a:txBody>
                  <a:tcPr/>
                </a:tc>
                <a:extLst>
                  <a:ext uri="{0D108BD9-81ED-4DB2-BD59-A6C34878D82A}">
                    <a16:rowId xmlns:a16="http://schemas.microsoft.com/office/drawing/2014/main" val="2651747693"/>
                  </a:ext>
                </a:extLst>
              </a:tr>
              <a:tr h="370840">
                <a:tc>
                  <a:txBody>
                    <a:bodyPr/>
                    <a:lstStyle/>
                    <a:p>
                      <a:r>
                        <a:rPr lang="en-US" dirty="0"/>
                        <a:t>few</a:t>
                      </a:r>
                    </a:p>
                  </a:txBody>
                  <a:tcPr/>
                </a:tc>
                <a:tc>
                  <a:txBody>
                    <a:bodyPr/>
                    <a:lstStyle/>
                    <a:p>
                      <a:r>
                        <a:rPr lang="en-US" dirty="0"/>
                        <a:t>7</a:t>
                      </a:r>
                    </a:p>
                  </a:txBody>
                  <a:tcPr/>
                </a:tc>
                <a:extLst>
                  <a:ext uri="{0D108BD9-81ED-4DB2-BD59-A6C34878D82A}">
                    <a16:rowId xmlns:a16="http://schemas.microsoft.com/office/drawing/2014/main" val="3650687603"/>
                  </a:ext>
                </a:extLst>
              </a:tr>
            </a:tbl>
          </a:graphicData>
        </a:graphic>
      </p:graphicFrame>
      <p:sp>
        <p:nvSpPr>
          <p:cNvPr id="5" name="TextBox 4">
            <a:extLst>
              <a:ext uri="{FF2B5EF4-FFF2-40B4-BE49-F238E27FC236}">
                <a16:creationId xmlns:a16="http://schemas.microsoft.com/office/drawing/2014/main" id="{B06874DD-454E-4667-A8DC-5D7DD4BF2559}"/>
              </a:ext>
            </a:extLst>
          </p:cNvPr>
          <p:cNvSpPr txBox="1"/>
          <p:nvPr/>
        </p:nvSpPr>
        <p:spPr>
          <a:xfrm>
            <a:off x="955845" y="2604363"/>
            <a:ext cx="1400896" cy="369332"/>
          </a:xfrm>
          <a:prstGeom prst="rect">
            <a:avLst/>
          </a:prstGeom>
          <a:noFill/>
        </p:spPr>
        <p:txBody>
          <a:bodyPr wrap="square" rtlCol="0">
            <a:spAutoFit/>
          </a:bodyPr>
          <a:lstStyle/>
          <a:p>
            <a:r>
              <a:rPr lang="en-US" dirty="0"/>
              <a:t>Bag of words</a:t>
            </a:r>
          </a:p>
        </p:txBody>
      </p:sp>
      <p:sp>
        <p:nvSpPr>
          <p:cNvPr id="7" name="TextBox 6">
            <a:extLst>
              <a:ext uri="{FF2B5EF4-FFF2-40B4-BE49-F238E27FC236}">
                <a16:creationId xmlns:a16="http://schemas.microsoft.com/office/drawing/2014/main" id="{16A32488-75EF-47A9-92DC-1E457C3D6FDE}"/>
              </a:ext>
            </a:extLst>
          </p:cNvPr>
          <p:cNvSpPr txBox="1"/>
          <p:nvPr/>
        </p:nvSpPr>
        <p:spPr>
          <a:xfrm>
            <a:off x="4640536" y="6180684"/>
            <a:ext cx="1846018" cy="369332"/>
          </a:xfrm>
          <a:prstGeom prst="rect">
            <a:avLst/>
          </a:prstGeom>
          <a:noFill/>
        </p:spPr>
        <p:txBody>
          <a:bodyPr wrap="none" rtlCol="0">
            <a:spAutoFit/>
          </a:bodyPr>
          <a:lstStyle/>
          <a:p>
            <a:r>
              <a:rPr lang="en-US" dirty="0"/>
              <a:t>Sort by frequency</a:t>
            </a:r>
          </a:p>
        </p:txBody>
      </p:sp>
      <p:cxnSp>
        <p:nvCxnSpPr>
          <p:cNvPr id="13" name="Straight Connector 12">
            <a:extLst>
              <a:ext uri="{FF2B5EF4-FFF2-40B4-BE49-F238E27FC236}">
                <a16:creationId xmlns:a16="http://schemas.microsoft.com/office/drawing/2014/main" id="{EE8FBAC7-2D62-4C22-A0C1-F36B9AF85633}"/>
              </a:ext>
            </a:extLst>
          </p:cNvPr>
          <p:cNvCxnSpPr>
            <a:cxnSpLocks/>
          </p:cNvCxnSpPr>
          <p:nvPr/>
        </p:nvCxnSpPr>
        <p:spPr>
          <a:xfrm>
            <a:off x="2363893" y="2817707"/>
            <a:ext cx="955040" cy="47413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64EF882-F1B9-4BB8-9EE1-D5F61CD6854C}"/>
              </a:ext>
            </a:extLst>
          </p:cNvPr>
          <p:cNvCxnSpPr>
            <a:cxnSpLocks/>
          </p:cNvCxnSpPr>
          <p:nvPr/>
        </p:nvCxnSpPr>
        <p:spPr>
          <a:xfrm flipH="1" flipV="1">
            <a:off x="5199976" y="5746672"/>
            <a:ext cx="313517" cy="43312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16" name="Table 15">
                <a:extLst>
                  <a:ext uri="{FF2B5EF4-FFF2-40B4-BE49-F238E27FC236}">
                    <a16:creationId xmlns:a16="http://schemas.microsoft.com/office/drawing/2014/main" id="{6D8ADA1D-A046-49F9-8348-E285B97ED3B0}"/>
                  </a:ext>
                </a:extLst>
              </p:cNvPr>
              <p:cNvGraphicFramePr>
                <a:graphicFrameLocks noGrp="1"/>
              </p:cNvGraphicFramePr>
              <p:nvPr>
                <p:extLst>
                  <p:ext uri="{D42A27DB-BD31-4B8C-83A1-F6EECF244321}">
                    <p14:modId xmlns:p14="http://schemas.microsoft.com/office/powerpoint/2010/main" val="2790572802"/>
                  </p:ext>
                </p:extLst>
              </p:nvPr>
            </p:nvGraphicFramePr>
            <p:xfrm>
              <a:off x="3483162" y="1661522"/>
              <a:ext cx="3376839" cy="3977640"/>
            </p:xfrm>
            <a:graphic>
              <a:graphicData uri="http://schemas.openxmlformats.org/drawingml/2006/table">
                <a:tbl>
                  <a:tblPr firstRow="1" bandRow="1">
                    <a:tableStyleId>{5940675A-B579-460E-94D1-54222C63F5DA}</a:tableStyleId>
                  </a:tblPr>
                  <a:tblGrid>
                    <a:gridCol w="1125613">
                      <a:extLst>
                        <a:ext uri="{9D8B030D-6E8A-4147-A177-3AD203B41FA5}">
                          <a16:colId xmlns:a16="http://schemas.microsoft.com/office/drawing/2014/main" val="151716090"/>
                        </a:ext>
                      </a:extLst>
                    </a:gridCol>
                    <a:gridCol w="1125613">
                      <a:extLst>
                        <a:ext uri="{9D8B030D-6E8A-4147-A177-3AD203B41FA5}">
                          <a16:colId xmlns:a16="http://schemas.microsoft.com/office/drawing/2014/main" val="898993644"/>
                        </a:ext>
                      </a:extLst>
                    </a:gridCol>
                    <a:gridCol w="1125613">
                      <a:extLst>
                        <a:ext uri="{9D8B030D-6E8A-4147-A177-3AD203B41FA5}">
                          <a16:colId xmlns:a16="http://schemas.microsoft.com/office/drawing/2014/main" val="173263"/>
                        </a:ext>
                      </a:extLst>
                    </a:gridCol>
                  </a:tblGrid>
                  <a:tr h="365636">
                    <a:tc>
                      <a:txBody>
                        <a:bodyPr/>
                        <a:lstStyle/>
                        <a:p>
                          <a:pPr algn="ctr"/>
                          <a:r>
                            <a:rPr lang="en-US" dirty="0"/>
                            <a:t>Token</a:t>
                          </a:r>
                        </a:p>
                      </a:txBody>
                      <a:tcPr anchor="ctr"/>
                    </a:tc>
                    <a:tc>
                      <a:txBody>
                        <a:bodyPr/>
                        <a:lstStyle/>
                        <a:p>
                          <a:pPr algn="ctr"/>
                          <a:r>
                            <a:rPr lang="en-US" dirty="0"/>
                            <a:t># Messages</a:t>
                          </a:r>
                        </a:p>
                      </a:txBody>
                      <a:tcPr anchor="ctr"/>
                    </a:tc>
                    <a:tc>
                      <a:txBody>
                        <a:bodyPr/>
                        <a:lstStyle/>
                        <a:p>
                          <a:pPr algn="ctr"/>
                          <a:r>
                            <a:rPr lang="en-US" dirty="0" err="1"/>
                            <a:t>FeatureID</a:t>
                          </a:r>
                          <a:endParaRPr lang="en-US" dirty="0"/>
                        </a:p>
                      </a:txBody>
                      <a:tcPr anchor="ctr"/>
                    </a:tc>
                    <a:extLst>
                      <a:ext uri="{0D108BD9-81ED-4DB2-BD59-A6C34878D82A}">
                        <a16:rowId xmlns:a16="http://schemas.microsoft.com/office/drawing/2014/main" val="520269139"/>
                      </a:ext>
                    </a:extLst>
                  </a:tr>
                  <a:tr h="370840">
                    <a:tc>
                      <a:txBody>
                        <a:bodyPr/>
                        <a:lstStyle/>
                        <a:p>
                          <a:r>
                            <a:rPr lang="en-US" dirty="0"/>
                            <a:t>to</a:t>
                          </a:r>
                        </a:p>
                      </a:txBody>
                      <a:tcPr/>
                    </a:tc>
                    <a:tc>
                      <a:txBody>
                        <a:bodyPr/>
                        <a:lstStyle/>
                        <a:p>
                          <a:r>
                            <a:rPr lang="en-US" dirty="0"/>
                            <a:t>1745</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oMath>
                            </m:oMathPara>
                          </a14:m>
                          <a:endParaRPr lang="en-US" dirty="0"/>
                        </a:p>
                      </a:txBody>
                      <a:tcPr/>
                    </a:tc>
                    <a:extLst>
                      <a:ext uri="{0D108BD9-81ED-4DB2-BD59-A6C34878D82A}">
                        <a16:rowId xmlns:a16="http://schemas.microsoft.com/office/drawing/2014/main" val="4219827488"/>
                      </a:ext>
                    </a:extLst>
                  </a:tr>
                  <a:tr h="370840">
                    <a:tc>
                      <a:txBody>
                        <a:bodyPr/>
                        <a:lstStyle/>
                        <a:p>
                          <a:r>
                            <a:rPr lang="en-US" dirty="0"/>
                            <a:t>you</a:t>
                          </a:r>
                        </a:p>
                      </a:txBody>
                      <a:tcPr/>
                    </a:tc>
                    <a:tc>
                      <a:txBody>
                        <a:bodyPr/>
                        <a:lstStyle/>
                        <a:p>
                          <a:r>
                            <a:rPr lang="en-US" dirty="0"/>
                            <a:t>1526</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2</m:t>
                                    </m:r>
                                  </m:sub>
                                </m:sSub>
                              </m:oMath>
                            </m:oMathPara>
                          </a14:m>
                          <a:endParaRPr lang="en-US" dirty="0"/>
                        </a:p>
                      </a:txBody>
                      <a:tcPr/>
                    </a:tc>
                    <a:extLst>
                      <a:ext uri="{0D108BD9-81ED-4DB2-BD59-A6C34878D82A}">
                        <a16:rowId xmlns:a16="http://schemas.microsoft.com/office/drawing/2014/main" val="146321945"/>
                      </a:ext>
                    </a:extLst>
                  </a:tr>
                  <a:tr h="370840">
                    <a:tc>
                      <a:txBody>
                        <a:bodyPr/>
                        <a:lstStyle/>
                        <a:p>
                          <a:r>
                            <a:rPr lang="en-US" dirty="0"/>
                            <a:t>i</a:t>
                          </a:r>
                        </a:p>
                      </a:txBody>
                      <a:tcPr/>
                    </a:tc>
                    <a:tc>
                      <a:txBody>
                        <a:bodyPr/>
                        <a:lstStyle/>
                        <a:p>
                          <a:r>
                            <a:rPr lang="en-US" dirty="0"/>
                            <a:t>1369</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3</m:t>
                                    </m:r>
                                  </m:sub>
                                </m:sSub>
                              </m:oMath>
                            </m:oMathPara>
                          </a14:m>
                          <a:endParaRPr lang="en-US" dirty="0"/>
                        </a:p>
                      </a:txBody>
                      <a:tcPr/>
                    </a:tc>
                    <a:extLst>
                      <a:ext uri="{0D108BD9-81ED-4DB2-BD59-A6C34878D82A}">
                        <a16:rowId xmlns:a16="http://schemas.microsoft.com/office/drawing/2014/main" val="4038215358"/>
                      </a:ext>
                    </a:extLst>
                  </a:tr>
                  <a:tr h="370840">
                    <a:tc>
                      <a:txBody>
                        <a:bodyPr/>
                        <a:lstStyle/>
                        <a:p>
                          <a:r>
                            <a:rPr lang="en-US" dirty="0"/>
                            <a:t>a</a:t>
                          </a:r>
                        </a:p>
                      </a:txBody>
                      <a:tcPr/>
                    </a:tc>
                    <a:tc>
                      <a:txBody>
                        <a:bodyPr/>
                        <a:lstStyle/>
                        <a:p>
                          <a:r>
                            <a:rPr lang="en-US" dirty="0"/>
                            <a:t>1337</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4</m:t>
                                    </m:r>
                                  </m:sub>
                                </m:sSub>
                              </m:oMath>
                            </m:oMathPara>
                          </a14:m>
                          <a:endParaRPr lang="en-US" dirty="0"/>
                        </a:p>
                      </a:txBody>
                      <a:tcPr/>
                    </a:tc>
                    <a:extLst>
                      <a:ext uri="{0D108BD9-81ED-4DB2-BD59-A6C34878D82A}">
                        <a16:rowId xmlns:a16="http://schemas.microsoft.com/office/drawing/2014/main" val="2985254044"/>
                      </a:ext>
                    </a:extLst>
                  </a:tr>
                  <a:tr h="370840">
                    <a:tc>
                      <a:txBody>
                        <a:bodyPr/>
                        <a:lstStyle/>
                        <a:p>
                          <a:r>
                            <a:rPr lang="en-US" dirty="0"/>
                            <a:t>the</a:t>
                          </a:r>
                        </a:p>
                      </a:txBody>
                      <a:tcPr/>
                    </a:tc>
                    <a:tc>
                      <a:txBody>
                        <a:bodyPr/>
                        <a:lstStyle/>
                        <a:p>
                          <a:r>
                            <a:rPr lang="en-US" dirty="0"/>
                            <a:t>1007</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56893557"/>
                      </a:ext>
                    </a:extLst>
                  </a:tr>
                  <a:tr h="370840">
                    <a:tc>
                      <a:txBody>
                        <a:bodyPr/>
                        <a:lstStyle/>
                        <a:p>
                          <a:r>
                            <a:rPr lang="en-US" dirty="0"/>
                            <a:t>and</a:t>
                          </a:r>
                        </a:p>
                      </a:txBody>
                      <a:tcPr/>
                    </a:tc>
                    <a:tc>
                      <a:txBody>
                        <a:bodyPr/>
                        <a:lstStyle/>
                        <a:p>
                          <a:r>
                            <a:rPr lang="en-US" dirty="0"/>
                            <a:t>758</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897773555"/>
                      </a:ext>
                    </a:extLst>
                  </a:tr>
                  <a:tr h="370840">
                    <a:tc>
                      <a:txBody>
                        <a:bodyPr/>
                        <a:lstStyle/>
                        <a:p>
                          <a:r>
                            <a:rPr lang="en-US" dirty="0"/>
                            <a:t>in</a:t>
                          </a:r>
                        </a:p>
                      </a:txBody>
                      <a:tcPr/>
                    </a:tc>
                    <a:tc>
                      <a:txBody>
                        <a:bodyPr/>
                        <a:lstStyle/>
                        <a:p>
                          <a:r>
                            <a:rPr lang="en-US" dirty="0"/>
                            <a:t>400</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3905685386"/>
                      </a:ext>
                    </a:extLst>
                  </a:tr>
                  <a:tr h="370840">
                    <a:tc>
                      <a:txBody>
                        <a:bodyPr/>
                        <a:lstStyle/>
                        <a:p>
                          <a:r>
                            <a:rPr lang="en-US" dirty="0"/>
                            <a:t>…</a:t>
                          </a:r>
                        </a:p>
                      </a:txBody>
                      <a:tcPr/>
                    </a:tc>
                    <a:tc>
                      <a:txBody>
                        <a:bodyPr/>
                        <a:lstStyle/>
                        <a:p>
                          <a:r>
                            <a:rPr lang="en-US" dirty="0"/>
                            <a:t>…</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1566176811"/>
                      </a:ext>
                    </a:extLst>
                  </a:tr>
                  <a:tr h="370840">
                    <a:tc>
                      <a:txBody>
                        <a:bodyPr/>
                        <a:lstStyle/>
                        <a:p>
                          <a:r>
                            <a:rPr lang="en-US" dirty="0"/>
                            <a:t>few</a:t>
                          </a:r>
                        </a:p>
                      </a:txBody>
                      <a:tcPr/>
                    </a:tc>
                    <a:tc>
                      <a:txBody>
                        <a:bodyPr/>
                        <a:lstStyle/>
                        <a:p>
                          <a:r>
                            <a:rPr lang="en-US" dirty="0"/>
                            <a:t>7</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1962128392"/>
                      </a:ext>
                    </a:extLst>
                  </a:tr>
                </a:tbl>
              </a:graphicData>
            </a:graphic>
          </p:graphicFrame>
        </mc:Choice>
        <mc:Fallback xmlns="">
          <p:graphicFrame>
            <p:nvGraphicFramePr>
              <p:cNvPr id="16" name="Table 15">
                <a:extLst>
                  <a:ext uri="{FF2B5EF4-FFF2-40B4-BE49-F238E27FC236}">
                    <a16:creationId xmlns:a16="http://schemas.microsoft.com/office/drawing/2014/main" id="{6D8ADA1D-A046-49F9-8348-E285B97ED3B0}"/>
                  </a:ext>
                </a:extLst>
              </p:cNvPr>
              <p:cNvGraphicFramePr>
                <a:graphicFrameLocks noGrp="1"/>
              </p:cNvGraphicFramePr>
              <p:nvPr>
                <p:extLst>
                  <p:ext uri="{D42A27DB-BD31-4B8C-83A1-F6EECF244321}">
                    <p14:modId xmlns:p14="http://schemas.microsoft.com/office/powerpoint/2010/main" val="2790572802"/>
                  </p:ext>
                </p:extLst>
              </p:nvPr>
            </p:nvGraphicFramePr>
            <p:xfrm>
              <a:off x="3483162" y="1661522"/>
              <a:ext cx="3376839" cy="3977640"/>
            </p:xfrm>
            <a:graphic>
              <a:graphicData uri="http://schemas.openxmlformats.org/drawingml/2006/table">
                <a:tbl>
                  <a:tblPr firstRow="1" bandRow="1">
                    <a:tableStyleId>{5940675A-B579-460E-94D1-54222C63F5DA}</a:tableStyleId>
                  </a:tblPr>
                  <a:tblGrid>
                    <a:gridCol w="1125613">
                      <a:extLst>
                        <a:ext uri="{9D8B030D-6E8A-4147-A177-3AD203B41FA5}">
                          <a16:colId xmlns:a16="http://schemas.microsoft.com/office/drawing/2014/main" val="151716090"/>
                        </a:ext>
                      </a:extLst>
                    </a:gridCol>
                    <a:gridCol w="1125613">
                      <a:extLst>
                        <a:ext uri="{9D8B030D-6E8A-4147-A177-3AD203B41FA5}">
                          <a16:colId xmlns:a16="http://schemas.microsoft.com/office/drawing/2014/main" val="898993644"/>
                        </a:ext>
                      </a:extLst>
                    </a:gridCol>
                    <a:gridCol w="1125613">
                      <a:extLst>
                        <a:ext uri="{9D8B030D-6E8A-4147-A177-3AD203B41FA5}">
                          <a16:colId xmlns:a16="http://schemas.microsoft.com/office/drawing/2014/main" val="173263"/>
                        </a:ext>
                      </a:extLst>
                    </a:gridCol>
                  </a:tblGrid>
                  <a:tr h="640080">
                    <a:tc>
                      <a:txBody>
                        <a:bodyPr/>
                        <a:lstStyle/>
                        <a:p>
                          <a:pPr algn="ctr"/>
                          <a:r>
                            <a:rPr lang="en-US" dirty="0"/>
                            <a:t>Token</a:t>
                          </a:r>
                        </a:p>
                      </a:txBody>
                      <a:tcPr anchor="ctr"/>
                    </a:tc>
                    <a:tc>
                      <a:txBody>
                        <a:bodyPr/>
                        <a:lstStyle/>
                        <a:p>
                          <a:pPr algn="ctr"/>
                          <a:r>
                            <a:rPr lang="en-US" dirty="0"/>
                            <a:t># Messages</a:t>
                          </a:r>
                        </a:p>
                      </a:txBody>
                      <a:tcPr anchor="ctr"/>
                    </a:tc>
                    <a:tc>
                      <a:txBody>
                        <a:bodyPr/>
                        <a:lstStyle/>
                        <a:p>
                          <a:pPr algn="ctr"/>
                          <a:r>
                            <a:rPr lang="en-US" dirty="0" err="1"/>
                            <a:t>FeatureID</a:t>
                          </a:r>
                          <a:endParaRPr lang="en-US" dirty="0"/>
                        </a:p>
                      </a:txBody>
                      <a:tcPr anchor="ctr"/>
                    </a:tc>
                    <a:extLst>
                      <a:ext uri="{0D108BD9-81ED-4DB2-BD59-A6C34878D82A}">
                        <a16:rowId xmlns:a16="http://schemas.microsoft.com/office/drawing/2014/main" val="520269139"/>
                      </a:ext>
                    </a:extLst>
                  </a:tr>
                  <a:tr h="370840">
                    <a:tc>
                      <a:txBody>
                        <a:bodyPr/>
                        <a:lstStyle/>
                        <a:p>
                          <a:r>
                            <a:rPr lang="en-US" dirty="0"/>
                            <a:t>to</a:t>
                          </a:r>
                        </a:p>
                      </a:txBody>
                      <a:tcPr/>
                    </a:tc>
                    <a:tc>
                      <a:txBody>
                        <a:bodyPr/>
                        <a:lstStyle/>
                        <a:p>
                          <a:r>
                            <a:rPr lang="en-US" dirty="0"/>
                            <a:t>1745</a:t>
                          </a:r>
                        </a:p>
                      </a:txBody>
                      <a:tcPr/>
                    </a:tc>
                    <a:tc>
                      <a:txBody>
                        <a:bodyPr/>
                        <a:lstStyle/>
                        <a:p>
                          <a:endParaRPr lang="en-US"/>
                        </a:p>
                      </a:txBody>
                      <a:tcPr>
                        <a:blipFill>
                          <a:blip r:embed="rId2"/>
                          <a:stretch>
                            <a:fillRect l="-200541" t="-180328" r="-1081" b="-822951"/>
                          </a:stretch>
                        </a:blipFill>
                      </a:tcPr>
                    </a:tc>
                    <a:extLst>
                      <a:ext uri="{0D108BD9-81ED-4DB2-BD59-A6C34878D82A}">
                        <a16:rowId xmlns:a16="http://schemas.microsoft.com/office/drawing/2014/main" val="4219827488"/>
                      </a:ext>
                    </a:extLst>
                  </a:tr>
                  <a:tr h="370840">
                    <a:tc>
                      <a:txBody>
                        <a:bodyPr/>
                        <a:lstStyle/>
                        <a:p>
                          <a:r>
                            <a:rPr lang="en-US" dirty="0"/>
                            <a:t>you</a:t>
                          </a:r>
                        </a:p>
                      </a:txBody>
                      <a:tcPr/>
                    </a:tc>
                    <a:tc>
                      <a:txBody>
                        <a:bodyPr/>
                        <a:lstStyle/>
                        <a:p>
                          <a:r>
                            <a:rPr lang="en-US" dirty="0"/>
                            <a:t>1526</a:t>
                          </a:r>
                        </a:p>
                      </a:txBody>
                      <a:tcPr/>
                    </a:tc>
                    <a:tc>
                      <a:txBody>
                        <a:bodyPr/>
                        <a:lstStyle/>
                        <a:p>
                          <a:endParaRPr lang="en-US"/>
                        </a:p>
                      </a:txBody>
                      <a:tcPr>
                        <a:blipFill>
                          <a:blip r:embed="rId2"/>
                          <a:stretch>
                            <a:fillRect l="-200541" t="-280328" r="-1081" b="-722951"/>
                          </a:stretch>
                        </a:blipFill>
                      </a:tcPr>
                    </a:tc>
                    <a:extLst>
                      <a:ext uri="{0D108BD9-81ED-4DB2-BD59-A6C34878D82A}">
                        <a16:rowId xmlns:a16="http://schemas.microsoft.com/office/drawing/2014/main" val="146321945"/>
                      </a:ext>
                    </a:extLst>
                  </a:tr>
                  <a:tr h="370840">
                    <a:tc>
                      <a:txBody>
                        <a:bodyPr/>
                        <a:lstStyle/>
                        <a:p>
                          <a:r>
                            <a:rPr lang="en-US" dirty="0"/>
                            <a:t>i</a:t>
                          </a:r>
                        </a:p>
                      </a:txBody>
                      <a:tcPr/>
                    </a:tc>
                    <a:tc>
                      <a:txBody>
                        <a:bodyPr/>
                        <a:lstStyle/>
                        <a:p>
                          <a:r>
                            <a:rPr lang="en-US" dirty="0"/>
                            <a:t>1369</a:t>
                          </a:r>
                        </a:p>
                      </a:txBody>
                      <a:tcPr/>
                    </a:tc>
                    <a:tc>
                      <a:txBody>
                        <a:bodyPr/>
                        <a:lstStyle/>
                        <a:p>
                          <a:endParaRPr lang="en-US"/>
                        </a:p>
                      </a:txBody>
                      <a:tcPr>
                        <a:blipFill>
                          <a:blip r:embed="rId2"/>
                          <a:stretch>
                            <a:fillRect l="-200541" t="-380328" r="-1081" b="-622951"/>
                          </a:stretch>
                        </a:blipFill>
                      </a:tcPr>
                    </a:tc>
                    <a:extLst>
                      <a:ext uri="{0D108BD9-81ED-4DB2-BD59-A6C34878D82A}">
                        <a16:rowId xmlns:a16="http://schemas.microsoft.com/office/drawing/2014/main" val="4038215358"/>
                      </a:ext>
                    </a:extLst>
                  </a:tr>
                  <a:tr h="370840">
                    <a:tc>
                      <a:txBody>
                        <a:bodyPr/>
                        <a:lstStyle/>
                        <a:p>
                          <a:r>
                            <a:rPr lang="en-US" dirty="0"/>
                            <a:t>a</a:t>
                          </a:r>
                        </a:p>
                      </a:txBody>
                      <a:tcPr/>
                    </a:tc>
                    <a:tc>
                      <a:txBody>
                        <a:bodyPr/>
                        <a:lstStyle/>
                        <a:p>
                          <a:r>
                            <a:rPr lang="en-US" dirty="0"/>
                            <a:t>1337</a:t>
                          </a:r>
                        </a:p>
                      </a:txBody>
                      <a:tcPr/>
                    </a:tc>
                    <a:tc>
                      <a:txBody>
                        <a:bodyPr/>
                        <a:lstStyle/>
                        <a:p>
                          <a:endParaRPr lang="en-US"/>
                        </a:p>
                      </a:txBody>
                      <a:tcPr>
                        <a:blipFill>
                          <a:blip r:embed="rId2"/>
                          <a:stretch>
                            <a:fillRect l="-200541" t="-480328" r="-1081" b="-522951"/>
                          </a:stretch>
                        </a:blipFill>
                      </a:tcPr>
                    </a:tc>
                    <a:extLst>
                      <a:ext uri="{0D108BD9-81ED-4DB2-BD59-A6C34878D82A}">
                        <a16:rowId xmlns:a16="http://schemas.microsoft.com/office/drawing/2014/main" val="2985254044"/>
                      </a:ext>
                    </a:extLst>
                  </a:tr>
                  <a:tr h="370840">
                    <a:tc>
                      <a:txBody>
                        <a:bodyPr/>
                        <a:lstStyle/>
                        <a:p>
                          <a:r>
                            <a:rPr lang="en-US" dirty="0"/>
                            <a:t>the</a:t>
                          </a:r>
                        </a:p>
                      </a:txBody>
                      <a:tcPr/>
                    </a:tc>
                    <a:tc>
                      <a:txBody>
                        <a:bodyPr/>
                        <a:lstStyle/>
                        <a:p>
                          <a:r>
                            <a:rPr lang="en-US" dirty="0"/>
                            <a:t>1007</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56893557"/>
                      </a:ext>
                    </a:extLst>
                  </a:tr>
                  <a:tr h="370840">
                    <a:tc>
                      <a:txBody>
                        <a:bodyPr/>
                        <a:lstStyle/>
                        <a:p>
                          <a:r>
                            <a:rPr lang="en-US" dirty="0"/>
                            <a:t>and</a:t>
                          </a:r>
                        </a:p>
                      </a:txBody>
                      <a:tcPr/>
                    </a:tc>
                    <a:tc>
                      <a:txBody>
                        <a:bodyPr/>
                        <a:lstStyle/>
                        <a:p>
                          <a:r>
                            <a:rPr lang="en-US" dirty="0"/>
                            <a:t>758</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897773555"/>
                      </a:ext>
                    </a:extLst>
                  </a:tr>
                  <a:tr h="370840">
                    <a:tc>
                      <a:txBody>
                        <a:bodyPr/>
                        <a:lstStyle/>
                        <a:p>
                          <a:r>
                            <a:rPr lang="en-US" dirty="0"/>
                            <a:t>in</a:t>
                          </a:r>
                        </a:p>
                      </a:txBody>
                      <a:tcPr/>
                    </a:tc>
                    <a:tc>
                      <a:txBody>
                        <a:bodyPr/>
                        <a:lstStyle/>
                        <a:p>
                          <a:r>
                            <a:rPr lang="en-US" dirty="0"/>
                            <a:t>400</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3905685386"/>
                      </a:ext>
                    </a:extLst>
                  </a:tr>
                  <a:tr h="370840">
                    <a:tc>
                      <a:txBody>
                        <a:bodyPr/>
                        <a:lstStyle/>
                        <a:p>
                          <a:r>
                            <a:rPr lang="en-US" dirty="0"/>
                            <a:t>…</a:t>
                          </a:r>
                        </a:p>
                      </a:txBody>
                      <a:tcPr/>
                    </a:tc>
                    <a:tc>
                      <a:txBody>
                        <a:bodyPr/>
                        <a:lstStyle/>
                        <a:p>
                          <a:r>
                            <a:rPr lang="en-US" dirty="0"/>
                            <a:t>…</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1566176811"/>
                      </a:ext>
                    </a:extLst>
                  </a:tr>
                  <a:tr h="370840">
                    <a:tc>
                      <a:txBody>
                        <a:bodyPr/>
                        <a:lstStyle/>
                        <a:p>
                          <a:r>
                            <a:rPr lang="en-US" dirty="0"/>
                            <a:t>few</a:t>
                          </a:r>
                        </a:p>
                      </a:txBody>
                      <a:tcPr/>
                    </a:tc>
                    <a:tc>
                      <a:txBody>
                        <a:bodyPr/>
                        <a:lstStyle/>
                        <a:p>
                          <a:r>
                            <a:rPr lang="en-US" dirty="0"/>
                            <a:t>7</a:t>
                          </a:r>
                        </a:p>
                      </a:txBody>
                      <a:tcPr/>
                    </a:tc>
                    <a:tc>
                      <a:txBody>
                        <a:bodyPr/>
                        <a:lstStyle/>
                        <a:p>
                          <a:pPr algn="ctr"/>
                          <a:r>
                            <a:rPr lang="en-US" dirty="0">
                              <a:solidFill>
                                <a:schemeClr val="bg1">
                                  <a:lumMod val="65000"/>
                                </a:schemeClr>
                              </a:solidFill>
                            </a:rPr>
                            <a:t>N/A</a:t>
                          </a:r>
                        </a:p>
                      </a:txBody>
                      <a:tcPr/>
                    </a:tc>
                    <a:extLst>
                      <a:ext uri="{0D108BD9-81ED-4DB2-BD59-A6C34878D82A}">
                        <a16:rowId xmlns:a16="http://schemas.microsoft.com/office/drawing/2014/main" val="1962128392"/>
                      </a:ext>
                    </a:extLst>
                  </a:tr>
                </a:tbl>
              </a:graphicData>
            </a:graphic>
          </p:graphicFrame>
        </mc:Fallback>
      </mc:AlternateContent>
      <p:cxnSp>
        <p:nvCxnSpPr>
          <p:cNvPr id="17" name="Straight Connector 16">
            <a:extLst>
              <a:ext uri="{FF2B5EF4-FFF2-40B4-BE49-F238E27FC236}">
                <a16:creationId xmlns:a16="http://schemas.microsoft.com/office/drawing/2014/main" id="{491058AF-2D36-491F-9B1A-894923179B4C}"/>
              </a:ext>
            </a:extLst>
          </p:cNvPr>
          <p:cNvCxnSpPr>
            <a:cxnSpLocks/>
          </p:cNvCxnSpPr>
          <p:nvPr/>
        </p:nvCxnSpPr>
        <p:spPr>
          <a:xfrm flipH="1">
            <a:off x="6990080" y="1307253"/>
            <a:ext cx="2824480" cy="226464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Content Placeholder 2">
            <a:extLst>
              <a:ext uri="{FF2B5EF4-FFF2-40B4-BE49-F238E27FC236}">
                <a16:creationId xmlns:a16="http://schemas.microsoft.com/office/drawing/2014/main" id="{0E90B8EF-C7E9-4D08-9291-7DD094935653}"/>
              </a:ext>
            </a:extLst>
          </p:cNvPr>
          <p:cNvSpPr txBox="1">
            <a:spLocks/>
          </p:cNvSpPr>
          <p:nvPr/>
        </p:nvSpPr>
        <p:spPr>
          <a:xfrm>
            <a:off x="7246114" y="1828455"/>
            <a:ext cx="4390474" cy="14633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dirty="0"/>
              <a:t>Represent as…</a:t>
            </a:r>
          </a:p>
          <a:p>
            <a:r>
              <a:rPr lang="en-US" sz="2000" dirty="0"/>
              <a:t>List of (&lt;token&gt;, &lt;id&gt;)</a:t>
            </a:r>
          </a:p>
          <a:p>
            <a:r>
              <a:rPr lang="en-US" sz="2000" dirty="0"/>
              <a:t>Mapping[&lt;</a:t>
            </a:r>
            <a:r>
              <a:rPr lang="en-US" sz="2000" dirty="0" err="1"/>
              <a:t>inputID</a:t>
            </a:r>
            <a:r>
              <a:rPr lang="en-US" sz="2000" dirty="0"/>
              <a:t>&gt;] -&gt; &lt;</a:t>
            </a:r>
            <a:r>
              <a:rPr lang="en-US" sz="2000" dirty="0" err="1"/>
              <a:t>outputID</a:t>
            </a:r>
            <a:r>
              <a:rPr lang="en-US" sz="2000" dirty="0"/>
              <a:t>&gt;</a:t>
            </a:r>
          </a:p>
          <a:p>
            <a:pPr marL="0" indent="0">
              <a:buFont typeface="Arial" panose="020B0604020202020204" pitchFamily="34" charset="0"/>
              <a:buNone/>
            </a:pPr>
            <a:endParaRPr lang="en-US" sz="2000" b="1" i="1" dirty="0"/>
          </a:p>
        </p:txBody>
      </p:sp>
    </p:spTree>
    <p:extLst>
      <p:ext uri="{BB962C8B-B14F-4D97-AF65-F5344CB8AC3E}">
        <p14:creationId xmlns:p14="http://schemas.microsoft.com/office/powerpoint/2010/main" val="67710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par>
                                <p:cTn id="21" presetID="10"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par>
                                <p:cTn id="24" presetID="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par>
                                <p:cTn id="37" presetID="10" presetClass="exit" presetSubtype="0" fill="hold" nodeType="withEffect">
                                  <p:stCondLst>
                                    <p:cond delay="0"/>
                                  </p:stCondLst>
                                  <p:childTnLst>
                                    <p:animEffect transition="out" filter="fade">
                                      <p:cBhvr>
                                        <p:cTn id="38" dur="500"/>
                                        <p:tgtEl>
                                          <p:spTgt spid="4"/>
                                        </p:tgtEl>
                                      </p:cBhvr>
                                    </p:animEffect>
                                    <p:set>
                                      <p:cBhvr>
                                        <p:cTn id="39" dur="1" fill="hold">
                                          <p:stCondLst>
                                            <p:cond delay="499"/>
                                          </p:stCondLst>
                                        </p:cTn>
                                        <p:tgtEl>
                                          <p:spTgt spid="4"/>
                                        </p:tgtEl>
                                        <p:attrNameLst>
                                          <p:attrName>style.visibility</p:attrName>
                                        </p:attrNameLst>
                                      </p:cBhvr>
                                      <p:to>
                                        <p:strVal val="hidden"/>
                                      </p:to>
                                    </p:set>
                                  </p:childTnLst>
                                </p:cTn>
                              </p:par>
                              <p:par>
                                <p:cTn id="40" presetID="2" presetClass="entr" presetSubtype="4"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additive="base">
                                        <p:cTn id="48" dur="500" fill="hold"/>
                                        <p:tgtEl>
                                          <p:spTgt spid="20"/>
                                        </p:tgtEl>
                                        <p:attrNameLst>
                                          <p:attrName>ppt_x</p:attrName>
                                        </p:attrNameLst>
                                      </p:cBhvr>
                                      <p:tavLst>
                                        <p:tav tm="0">
                                          <p:val>
                                            <p:strVal val="#ppt_x"/>
                                          </p:val>
                                        </p:tav>
                                        <p:tav tm="100000">
                                          <p:val>
                                            <p:strVal val="#ppt_x"/>
                                          </p:val>
                                        </p:tav>
                                      </p:tavLst>
                                    </p:anim>
                                    <p:anim calcmode="lin" valueType="num">
                                      <p:cBhvr additive="base">
                                        <p:cTn id="49" dur="500" fill="hold"/>
                                        <p:tgtEl>
                                          <p:spTgt spid="20"/>
                                        </p:tgtEl>
                                        <p:attrNameLst>
                                          <p:attrName>ppt_y</p:attrName>
                                        </p:attrNameLst>
                                      </p:cBhvr>
                                      <p:tavLst>
                                        <p:tav tm="0">
                                          <p:val>
                                            <p:strVal val="1+#ppt_h/2"/>
                                          </p:val>
                                        </p:tav>
                                        <p:tav tm="100000">
                                          <p:val>
                                            <p:strVal val="#ppt_y"/>
                                          </p:val>
                                        </p:tav>
                                      </p:tavLst>
                                    </p:anim>
                                  </p:childTnLst>
                                </p:cTn>
                              </p:par>
                              <p:par>
                                <p:cTn id="50" presetID="10" presetClass="exit" presetSubtype="0" fill="hold" nodeType="withEffect">
                                  <p:stCondLst>
                                    <p:cond delay="0"/>
                                  </p:stCondLst>
                                  <p:childTnLst>
                                    <p:animEffect transition="out" filter="fade">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C0109-56B7-4C32-8990-9D303C854A41}"/>
              </a:ext>
            </a:extLst>
          </p:cNvPr>
          <p:cNvSpPr>
            <a:spLocks noGrp="1"/>
          </p:cNvSpPr>
          <p:nvPr>
            <p:ph type="title"/>
          </p:nvPr>
        </p:nvSpPr>
        <p:spPr>
          <a:xfrm>
            <a:off x="283723" y="171838"/>
            <a:ext cx="10515600" cy="634470"/>
          </a:xfrm>
        </p:spPr>
        <p:txBody>
          <a:bodyPr>
            <a:normAutofit fontScale="90000"/>
          </a:bodyPr>
          <a:lstStyle/>
          <a:p>
            <a:r>
              <a:rPr lang="en-US" dirty="0"/>
              <a:t>Feature Selection: Mutual Information</a:t>
            </a:r>
          </a:p>
        </p:txBody>
      </p:sp>
      <p:sp>
        <p:nvSpPr>
          <p:cNvPr id="3" name="Content Placeholder 2">
            <a:extLst>
              <a:ext uri="{FF2B5EF4-FFF2-40B4-BE49-F238E27FC236}">
                <a16:creationId xmlns:a16="http://schemas.microsoft.com/office/drawing/2014/main" id="{1929357F-652D-4463-9B4A-7ACEDFC949D0}"/>
              </a:ext>
            </a:extLst>
          </p:cNvPr>
          <p:cNvSpPr>
            <a:spLocks noGrp="1"/>
          </p:cNvSpPr>
          <p:nvPr>
            <p:ph idx="1"/>
          </p:nvPr>
        </p:nvSpPr>
        <p:spPr>
          <a:xfrm>
            <a:off x="577807" y="716197"/>
            <a:ext cx="10515600" cy="634470"/>
          </a:xfrm>
        </p:spPr>
        <p:txBody>
          <a:bodyPr>
            <a:normAutofit/>
          </a:bodyPr>
          <a:lstStyle/>
          <a:p>
            <a:pPr marL="0" indent="0">
              <a:buNone/>
            </a:pPr>
            <a:r>
              <a:rPr lang="en-US" sz="1800" i="1" dirty="0"/>
              <a:t>Take N that contain most information about the value of Y </a:t>
            </a:r>
            <a:r>
              <a:rPr lang="en-US" sz="1800" b="1" i="1" dirty="0"/>
              <a:t>on the training set</a:t>
            </a:r>
          </a:p>
        </p:txBody>
      </p:sp>
      <mc:AlternateContent xmlns:mc="http://schemas.openxmlformats.org/markup-compatibility/2006" xmlns:a14="http://schemas.microsoft.com/office/drawing/2010/main">
        <mc:Choice Requires="a14">
          <p:graphicFrame>
            <p:nvGraphicFramePr>
              <p:cNvPr id="5" name="Table 4">
                <a:extLst>
                  <a:ext uri="{FF2B5EF4-FFF2-40B4-BE49-F238E27FC236}">
                    <a16:creationId xmlns:a16="http://schemas.microsoft.com/office/drawing/2014/main" id="{C1542CB5-F44C-48C1-B159-18E1B097EC6C}"/>
                  </a:ext>
                </a:extLst>
              </p:cNvPr>
              <p:cNvGraphicFramePr>
                <a:graphicFrameLocks noGrp="1"/>
              </p:cNvGraphicFramePr>
              <p:nvPr/>
            </p:nvGraphicFramePr>
            <p:xfrm>
              <a:off x="3021639" y="3257328"/>
              <a:ext cx="1580097" cy="777240"/>
            </p:xfrm>
            <a:graphic>
              <a:graphicData uri="http://schemas.openxmlformats.org/drawingml/2006/table">
                <a:tbl>
                  <a:tblPr firstRow="1" bandRow="1">
                    <a:tableStyleId>{5940675A-B579-460E-94D1-54222C63F5DA}</a:tableStyleId>
                  </a:tblPr>
                  <a:tblGrid>
                    <a:gridCol w="526699">
                      <a:extLst>
                        <a:ext uri="{9D8B030D-6E8A-4147-A177-3AD203B41FA5}">
                          <a16:colId xmlns:a16="http://schemas.microsoft.com/office/drawing/2014/main" val="2502658902"/>
                        </a:ext>
                      </a:extLst>
                    </a:gridCol>
                    <a:gridCol w="526699">
                      <a:extLst>
                        <a:ext uri="{9D8B030D-6E8A-4147-A177-3AD203B41FA5}">
                          <a16:colId xmlns:a16="http://schemas.microsoft.com/office/drawing/2014/main" val="1375340040"/>
                        </a:ext>
                      </a:extLst>
                    </a:gridCol>
                    <a:gridCol w="526699">
                      <a:extLst>
                        <a:ext uri="{9D8B030D-6E8A-4147-A177-3AD203B41FA5}">
                          <a16:colId xmlns:a16="http://schemas.microsoft.com/office/drawing/2014/main" val="3937687127"/>
                        </a:ext>
                      </a:extLst>
                    </a:gridCol>
                  </a:tblGrid>
                  <a:tr h="165639">
                    <a:tc>
                      <a:txBody>
                        <a:bodyPr/>
                        <a:lstStyle/>
                        <a:p>
                          <a:pPr algn="ctr"/>
                          <a:endParaRPr lang="en-US" sz="1100" dirty="0"/>
                        </a:p>
                      </a:txBody>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𝑥</m:t>
                                </m:r>
                                <m:r>
                                  <a:rPr lang="en-US" sz="1100" i="1" dirty="0" smtClean="0">
                                    <a:latin typeface="Cambria Math" panose="02040503050406030204" pitchFamily="18" charset="0"/>
                                  </a:rPr>
                                  <m:t>=0</m:t>
                                </m:r>
                              </m:oMath>
                            </m:oMathPara>
                          </a14:m>
                          <a:endParaRPr lang="en-US" sz="1100" dirty="0"/>
                        </a:p>
                      </a:txBody>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𝑥</m:t>
                                </m:r>
                                <m:r>
                                  <a:rPr lang="en-US" sz="1100" i="1" dirty="0" smtClean="0">
                                    <a:latin typeface="Cambria Math" panose="02040503050406030204" pitchFamily="18" charset="0"/>
                                  </a:rPr>
                                  <m:t>=1</m:t>
                                </m:r>
                              </m:oMath>
                            </m:oMathPara>
                          </a14:m>
                          <a:endParaRPr lang="en-US" sz="1100" dirty="0"/>
                        </a:p>
                      </a:txBody>
                      <a:tcPr/>
                    </a:tc>
                    <a:extLst>
                      <a:ext uri="{0D108BD9-81ED-4DB2-BD59-A6C34878D82A}">
                        <a16:rowId xmlns:a16="http://schemas.microsoft.com/office/drawing/2014/main" val="662212550"/>
                      </a:ext>
                    </a:extLst>
                  </a:tr>
                  <a:tr h="165639">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=0</m:t>
                                </m:r>
                              </m:oMath>
                            </m:oMathPara>
                          </a14:m>
                          <a:endParaRPr lang="en-US" sz="1100" dirty="0"/>
                        </a:p>
                      </a:txBody>
                      <a:tcPr/>
                    </a:tc>
                    <a:tc>
                      <a:txBody>
                        <a:bodyPr/>
                        <a:lstStyle/>
                        <a:p>
                          <a:pPr algn="ctr"/>
                          <a:r>
                            <a:rPr lang="en-US" sz="1100" dirty="0"/>
                            <a:t>3</a:t>
                          </a:r>
                        </a:p>
                      </a:txBody>
                      <a:tcPr/>
                    </a:tc>
                    <a:tc>
                      <a:txBody>
                        <a:bodyPr/>
                        <a:lstStyle/>
                        <a:p>
                          <a:pPr algn="ctr"/>
                          <a:r>
                            <a:rPr lang="en-US" sz="1100" dirty="0"/>
                            <a:t>1</a:t>
                          </a:r>
                        </a:p>
                      </a:txBody>
                      <a:tcPr/>
                    </a:tc>
                    <a:extLst>
                      <a:ext uri="{0D108BD9-81ED-4DB2-BD59-A6C34878D82A}">
                        <a16:rowId xmlns:a16="http://schemas.microsoft.com/office/drawing/2014/main" val="707987927"/>
                      </a:ext>
                    </a:extLst>
                  </a:tr>
                  <a:tr h="165639">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=1</m:t>
                                </m:r>
                              </m:oMath>
                            </m:oMathPara>
                          </a14:m>
                          <a:endParaRPr lang="en-US" sz="1100" dirty="0"/>
                        </a:p>
                      </a:txBody>
                      <a:tcPr/>
                    </a:tc>
                    <a:tc>
                      <a:txBody>
                        <a:bodyPr/>
                        <a:lstStyle/>
                        <a:p>
                          <a:pPr algn="ctr"/>
                          <a:r>
                            <a:rPr lang="en-US" sz="1100" dirty="0"/>
                            <a:t>2</a:t>
                          </a:r>
                        </a:p>
                      </a:txBody>
                      <a:tcPr/>
                    </a:tc>
                    <a:tc>
                      <a:txBody>
                        <a:bodyPr/>
                        <a:lstStyle/>
                        <a:p>
                          <a:pPr algn="ctr"/>
                          <a:r>
                            <a:rPr lang="en-US" sz="1100" dirty="0"/>
                            <a:t>4</a:t>
                          </a:r>
                        </a:p>
                      </a:txBody>
                      <a:tcPr/>
                    </a:tc>
                    <a:extLst>
                      <a:ext uri="{0D108BD9-81ED-4DB2-BD59-A6C34878D82A}">
                        <a16:rowId xmlns:a16="http://schemas.microsoft.com/office/drawing/2014/main" val="3867632562"/>
                      </a:ext>
                    </a:extLst>
                  </a:tr>
                </a:tbl>
              </a:graphicData>
            </a:graphic>
          </p:graphicFrame>
        </mc:Choice>
        <mc:Fallback xmlns="">
          <p:graphicFrame>
            <p:nvGraphicFramePr>
              <p:cNvPr id="5" name="Table 4">
                <a:extLst>
                  <a:ext uri="{FF2B5EF4-FFF2-40B4-BE49-F238E27FC236}">
                    <a16:creationId xmlns:a16="http://schemas.microsoft.com/office/drawing/2014/main" id="{C1542CB5-F44C-48C1-B159-18E1B097EC6C}"/>
                  </a:ext>
                </a:extLst>
              </p:cNvPr>
              <p:cNvGraphicFramePr>
                <a:graphicFrameLocks noGrp="1"/>
              </p:cNvGraphicFramePr>
              <p:nvPr>
                <p:extLst>
                  <p:ext uri="{D42A27DB-BD31-4B8C-83A1-F6EECF244321}">
                    <p14:modId xmlns:p14="http://schemas.microsoft.com/office/powerpoint/2010/main" val="2309781156"/>
                  </p:ext>
                </p:extLst>
              </p:nvPr>
            </p:nvGraphicFramePr>
            <p:xfrm>
              <a:off x="3021639" y="3257328"/>
              <a:ext cx="1580097" cy="777240"/>
            </p:xfrm>
            <a:graphic>
              <a:graphicData uri="http://schemas.openxmlformats.org/drawingml/2006/table">
                <a:tbl>
                  <a:tblPr firstRow="1" bandRow="1">
                    <a:tableStyleId>{5940675A-B579-460E-94D1-54222C63F5DA}</a:tableStyleId>
                  </a:tblPr>
                  <a:tblGrid>
                    <a:gridCol w="526699">
                      <a:extLst>
                        <a:ext uri="{9D8B030D-6E8A-4147-A177-3AD203B41FA5}">
                          <a16:colId xmlns:a16="http://schemas.microsoft.com/office/drawing/2014/main" val="2502658902"/>
                        </a:ext>
                      </a:extLst>
                    </a:gridCol>
                    <a:gridCol w="526699">
                      <a:extLst>
                        <a:ext uri="{9D8B030D-6E8A-4147-A177-3AD203B41FA5}">
                          <a16:colId xmlns:a16="http://schemas.microsoft.com/office/drawing/2014/main" val="1375340040"/>
                        </a:ext>
                      </a:extLst>
                    </a:gridCol>
                    <a:gridCol w="526699">
                      <a:extLst>
                        <a:ext uri="{9D8B030D-6E8A-4147-A177-3AD203B41FA5}">
                          <a16:colId xmlns:a16="http://schemas.microsoft.com/office/drawing/2014/main" val="3937687127"/>
                        </a:ext>
                      </a:extLst>
                    </a:gridCol>
                  </a:tblGrid>
                  <a:tr h="259080">
                    <a:tc>
                      <a:txBody>
                        <a:bodyPr/>
                        <a:lstStyle/>
                        <a:p>
                          <a:pPr algn="ctr"/>
                          <a:endParaRPr lang="en-US" sz="1100" dirty="0"/>
                        </a:p>
                      </a:txBody>
                      <a:tcPr/>
                    </a:tc>
                    <a:tc>
                      <a:txBody>
                        <a:bodyPr/>
                        <a:lstStyle/>
                        <a:p>
                          <a:endParaRPr lang="en-US"/>
                        </a:p>
                      </a:txBody>
                      <a:tcPr>
                        <a:blipFill>
                          <a:blip r:embed="rId3"/>
                          <a:stretch>
                            <a:fillRect l="-102326" t="-2326" r="-103488" b="-211628"/>
                          </a:stretch>
                        </a:blipFill>
                      </a:tcPr>
                    </a:tc>
                    <a:tc>
                      <a:txBody>
                        <a:bodyPr/>
                        <a:lstStyle/>
                        <a:p>
                          <a:endParaRPr lang="en-US"/>
                        </a:p>
                      </a:txBody>
                      <a:tcPr>
                        <a:blipFill>
                          <a:blip r:embed="rId3"/>
                          <a:stretch>
                            <a:fillRect l="-200000" t="-2326" r="-2299" b="-211628"/>
                          </a:stretch>
                        </a:blipFill>
                      </a:tcPr>
                    </a:tc>
                    <a:extLst>
                      <a:ext uri="{0D108BD9-81ED-4DB2-BD59-A6C34878D82A}">
                        <a16:rowId xmlns:a16="http://schemas.microsoft.com/office/drawing/2014/main" val="662212550"/>
                      </a:ext>
                    </a:extLst>
                  </a:tr>
                  <a:tr h="259080">
                    <a:tc>
                      <a:txBody>
                        <a:bodyPr/>
                        <a:lstStyle/>
                        <a:p>
                          <a:endParaRPr lang="en-US"/>
                        </a:p>
                      </a:txBody>
                      <a:tcPr>
                        <a:blipFill>
                          <a:blip r:embed="rId3"/>
                          <a:stretch>
                            <a:fillRect l="-1149" t="-104762" r="-201149" b="-116667"/>
                          </a:stretch>
                        </a:blipFill>
                      </a:tcPr>
                    </a:tc>
                    <a:tc>
                      <a:txBody>
                        <a:bodyPr/>
                        <a:lstStyle/>
                        <a:p>
                          <a:pPr algn="ctr"/>
                          <a:r>
                            <a:rPr lang="en-US" sz="1100" dirty="0"/>
                            <a:t>3</a:t>
                          </a:r>
                        </a:p>
                      </a:txBody>
                      <a:tcPr/>
                    </a:tc>
                    <a:tc>
                      <a:txBody>
                        <a:bodyPr/>
                        <a:lstStyle/>
                        <a:p>
                          <a:pPr algn="ctr"/>
                          <a:r>
                            <a:rPr lang="en-US" sz="1100" dirty="0"/>
                            <a:t>1</a:t>
                          </a:r>
                        </a:p>
                      </a:txBody>
                      <a:tcPr/>
                    </a:tc>
                    <a:extLst>
                      <a:ext uri="{0D108BD9-81ED-4DB2-BD59-A6C34878D82A}">
                        <a16:rowId xmlns:a16="http://schemas.microsoft.com/office/drawing/2014/main" val="707987927"/>
                      </a:ext>
                    </a:extLst>
                  </a:tr>
                  <a:tr h="259080">
                    <a:tc>
                      <a:txBody>
                        <a:bodyPr/>
                        <a:lstStyle/>
                        <a:p>
                          <a:endParaRPr lang="en-US"/>
                        </a:p>
                      </a:txBody>
                      <a:tcPr>
                        <a:blipFill>
                          <a:blip r:embed="rId3"/>
                          <a:stretch>
                            <a:fillRect l="-1149" t="-200000" r="-201149" b="-13953"/>
                          </a:stretch>
                        </a:blipFill>
                      </a:tcPr>
                    </a:tc>
                    <a:tc>
                      <a:txBody>
                        <a:bodyPr/>
                        <a:lstStyle/>
                        <a:p>
                          <a:pPr algn="ctr"/>
                          <a:r>
                            <a:rPr lang="en-US" sz="1100" dirty="0"/>
                            <a:t>2</a:t>
                          </a:r>
                        </a:p>
                      </a:txBody>
                      <a:tcPr/>
                    </a:tc>
                    <a:tc>
                      <a:txBody>
                        <a:bodyPr/>
                        <a:lstStyle/>
                        <a:p>
                          <a:pPr algn="ctr"/>
                          <a:r>
                            <a:rPr lang="en-US" sz="1100" dirty="0"/>
                            <a:t>4</a:t>
                          </a:r>
                        </a:p>
                      </a:txBody>
                      <a:tcPr/>
                    </a:tc>
                    <a:extLst>
                      <a:ext uri="{0D108BD9-81ED-4DB2-BD59-A6C34878D82A}">
                        <a16:rowId xmlns:a16="http://schemas.microsoft.com/office/drawing/2014/main" val="3867632562"/>
                      </a:ext>
                    </a:extLst>
                  </a:tr>
                </a:tbl>
              </a:graphicData>
            </a:graphic>
          </p:graphicFrame>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9248FA3-1C75-4C4E-A15D-7441ECEBE068}"/>
                  </a:ext>
                </a:extLst>
              </p:cNvPr>
              <p:cNvSpPr txBox="1"/>
              <p:nvPr/>
            </p:nvSpPr>
            <p:spPr>
              <a:xfrm>
                <a:off x="149908" y="6175044"/>
                <a:ext cx="5001956" cy="504882"/>
              </a:xfrm>
              <a:prstGeom prst="rect">
                <a:avLst/>
              </a:prstGeom>
              <a:noFill/>
            </p:spPr>
            <p:txBody>
              <a:bodyPr wrap="square" rtlCol="0">
                <a:spAutoFit/>
              </a:bodyPr>
              <a:lstStyle/>
              <a:p>
                <a:r>
                  <a:rPr lang="en-US" dirty="0">
                    <a:solidFill>
                      <a:schemeClr val="bg1">
                        <a:lumMod val="50000"/>
                      </a:schemeClr>
                    </a:solidFill>
                  </a:rPr>
                  <a:t>Additive Smoothing to avoid 0s</a:t>
                </a:r>
                <a:r>
                  <a:rPr lang="en-US" b="1" dirty="0">
                    <a:solidFill>
                      <a:schemeClr val="bg1">
                        <a:lumMod val="50000"/>
                      </a:schemeClr>
                    </a:solidFill>
                  </a:rPr>
                  <a:t>: </a:t>
                </a:r>
                <a14:m>
                  <m:oMath xmlns:m="http://schemas.openxmlformats.org/officeDocument/2006/math">
                    <m:r>
                      <a:rPr lang="en-US" b="1" i="1" smtClean="0">
                        <a:solidFill>
                          <a:schemeClr val="bg1">
                            <a:lumMod val="50000"/>
                          </a:schemeClr>
                        </a:solidFill>
                        <a:latin typeface="Cambria Math" panose="02040503050406030204" pitchFamily="18" charset="0"/>
                      </a:rPr>
                      <m:t>𝑷</m:t>
                    </m:r>
                    <m:d>
                      <m:dPr>
                        <m:ctrlPr>
                          <a:rPr lang="en-US" b="1" i="1">
                            <a:solidFill>
                              <a:schemeClr val="bg1">
                                <a:lumMod val="50000"/>
                              </a:schemeClr>
                            </a:solidFill>
                            <a:latin typeface="Cambria Math" panose="02040503050406030204" pitchFamily="18" charset="0"/>
                          </a:rPr>
                        </m:ctrlPr>
                      </m:dPr>
                      <m:e>
                        <m:r>
                          <a:rPr lang="en-US" b="1" i="1">
                            <a:solidFill>
                              <a:schemeClr val="bg1">
                                <a:lumMod val="50000"/>
                              </a:schemeClr>
                            </a:solidFill>
                            <a:latin typeface="Cambria Math" panose="02040503050406030204" pitchFamily="18" charset="0"/>
                          </a:rPr>
                          <m:t>∗</m:t>
                        </m:r>
                      </m:e>
                    </m:d>
                    <m:r>
                      <a:rPr lang="en-US" b="1" i="1">
                        <a:solidFill>
                          <a:schemeClr val="bg1">
                            <a:lumMod val="50000"/>
                          </a:schemeClr>
                        </a:solidFill>
                        <a:latin typeface="Cambria Math" panose="02040503050406030204" pitchFamily="18" charset="0"/>
                      </a:rPr>
                      <m:t>= </m:t>
                    </m:r>
                    <m:f>
                      <m:fPr>
                        <m:ctrlPr>
                          <a:rPr lang="en-US" b="1" i="1">
                            <a:solidFill>
                              <a:schemeClr val="bg1">
                                <a:lumMod val="50000"/>
                              </a:schemeClr>
                            </a:solidFill>
                            <a:latin typeface="Cambria Math" panose="02040503050406030204" pitchFamily="18" charset="0"/>
                          </a:rPr>
                        </m:ctrlPr>
                      </m:fPr>
                      <m:num>
                        <m:r>
                          <a:rPr lang="en-US" b="1" i="1">
                            <a:solidFill>
                              <a:schemeClr val="bg1">
                                <a:lumMod val="50000"/>
                              </a:schemeClr>
                            </a:solidFill>
                            <a:latin typeface="Cambria Math" panose="02040503050406030204" pitchFamily="18" charset="0"/>
                          </a:rPr>
                          <m:t>𝑶𝒃𝒔</m:t>
                        </m:r>
                        <m:d>
                          <m:dPr>
                            <m:ctrlPr>
                              <a:rPr lang="en-US" b="1" i="1">
                                <a:solidFill>
                                  <a:schemeClr val="bg1">
                                    <a:lumMod val="50000"/>
                                  </a:schemeClr>
                                </a:solidFill>
                                <a:latin typeface="Cambria Math" panose="02040503050406030204" pitchFamily="18" charset="0"/>
                              </a:rPr>
                            </m:ctrlPr>
                          </m:dPr>
                          <m:e>
                            <m:r>
                              <a:rPr lang="en-US" b="1" i="1">
                                <a:solidFill>
                                  <a:schemeClr val="bg1">
                                    <a:lumMod val="50000"/>
                                  </a:schemeClr>
                                </a:solidFill>
                                <a:latin typeface="Cambria Math" panose="02040503050406030204" pitchFamily="18" charset="0"/>
                              </a:rPr>
                              <m:t>∗</m:t>
                            </m:r>
                          </m:e>
                        </m:d>
                        <m:r>
                          <a:rPr lang="en-US" b="1" i="1">
                            <a:solidFill>
                              <a:schemeClr val="bg1">
                                <a:lumMod val="50000"/>
                              </a:schemeClr>
                            </a:solidFill>
                            <a:latin typeface="Cambria Math" panose="02040503050406030204" pitchFamily="18" charset="0"/>
                          </a:rPr>
                          <m:t>+</m:t>
                        </m:r>
                        <m:r>
                          <a:rPr lang="en-US" b="1" i="1">
                            <a:solidFill>
                              <a:schemeClr val="bg1">
                                <a:lumMod val="50000"/>
                              </a:schemeClr>
                            </a:solidFill>
                            <a:latin typeface="Cambria Math" panose="02040503050406030204" pitchFamily="18" charset="0"/>
                          </a:rPr>
                          <m:t>𝟏</m:t>
                        </m:r>
                      </m:num>
                      <m:den>
                        <m:r>
                          <a:rPr lang="en-US" b="1" i="1">
                            <a:solidFill>
                              <a:schemeClr val="bg1">
                                <a:lumMod val="50000"/>
                              </a:schemeClr>
                            </a:solidFill>
                            <a:latin typeface="Cambria Math" panose="02040503050406030204" pitchFamily="18" charset="0"/>
                          </a:rPr>
                          <m:t>𝑵</m:t>
                        </m:r>
                        <m:r>
                          <a:rPr lang="en-US" b="1" i="1">
                            <a:solidFill>
                              <a:schemeClr val="bg1">
                                <a:lumMod val="50000"/>
                              </a:schemeClr>
                            </a:solidFill>
                            <a:latin typeface="Cambria Math" panose="02040503050406030204" pitchFamily="18" charset="0"/>
                          </a:rPr>
                          <m:t>+</m:t>
                        </m:r>
                        <m:r>
                          <a:rPr lang="en-US" b="1" i="1">
                            <a:solidFill>
                              <a:schemeClr val="bg1">
                                <a:lumMod val="50000"/>
                              </a:schemeClr>
                            </a:solidFill>
                            <a:latin typeface="Cambria Math" panose="02040503050406030204" pitchFamily="18" charset="0"/>
                          </a:rPr>
                          <m:t>𝟐</m:t>
                        </m:r>
                      </m:den>
                    </m:f>
                  </m:oMath>
                </a14:m>
                <a:r>
                  <a:rPr lang="en-US" dirty="0">
                    <a:solidFill>
                      <a:schemeClr val="bg1">
                        <a:lumMod val="50000"/>
                      </a:schemeClr>
                    </a:solidFill>
                  </a:rPr>
                  <a:t> </a:t>
                </a:r>
              </a:p>
            </p:txBody>
          </p:sp>
        </mc:Choice>
        <mc:Fallback xmlns="">
          <p:sp>
            <p:nvSpPr>
              <p:cNvPr id="8" name="TextBox 7">
                <a:extLst>
                  <a:ext uri="{FF2B5EF4-FFF2-40B4-BE49-F238E27FC236}">
                    <a16:creationId xmlns:a16="http://schemas.microsoft.com/office/drawing/2014/main" id="{79248FA3-1C75-4C4E-A15D-7441ECEBE068}"/>
                  </a:ext>
                </a:extLst>
              </p:cNvPr>
              <p:cNvSpPr txBox="1">
                <a:spLocks noRot="1" noChangeAspect="1" noMove="1" noResize="1" noEditPoints="1" noAdjustHandles="1" noChangeArrowheads="1" noChangeShapeType="1" noTextEdit="1"/>
              </p:cNvSpPr>
              <p:nvPr/>
            </p:nvSpPr>
            <p:spPr>
              <a:xfrm>
                <a:off x="149908" y="6175044"/>
                <a:ext cx="5001956" cy="504882"/>
              </a:xfrm>
              <a:prstGeom prst="rect">
                <a:avLst/>
              </a:prstGeom>
              <a:blipFill>
                <a:blip r:embed="rId4"/>
                <a:stretch>
                  <a:fillRect l="-1098" b="-72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1D59DA25-658C-4961-A041-E1531401E3A8}"/>
                  </a:ext>
                </a:extLst>
              </p:cNvPr>
              <p:cNvSpPr/>
              <p:nvPr/>
            </p:nvSpPr>
            <p:spPr>
              <a:xfrm>
                <a:off x="3702440" y="1252739"/>
                <a:ext cx="4391843" cy="7990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𝑴𝑰</m:t>
                      </m:r>
                      <m:d>
                        <m:dPr>
                          <m:ctrlPr>
                            <a:rPr lang="en-US" b="1" i="1">
                              <a:latin typeface="Cambria Math" panose="02040503050406030204" pitchFamily="18" charset="0"/>
                            </a:rPr>
                          </m:ctrlPr>
                        </m:dPr>
                        <m:e>
                          <m:r>
                            <a:rPr lang="en-US" b="1" i="1">
                              <a:latin typeface="Cambria Math" panose="02040503050406030204" pitchFamily="18" charset="0"/>
                            </a:rPr>
                            <m:t>𝑿</m:t>
                          </m:r>
                          <m:r>
                            <a:rPr lang="en-US" b="1" i="1">
                              <a:latin typeface="Cambria Math" panose="02040503050406030204" pitchFamily="18" charset="0"/>
                            </a:rPr>
                            <m:t>,</m:t>
                          </m:r>
                          <m:r>
                            <a:rPr lang="en-US" b="1" i="1">
                              <a:latin typeface="Cambria Math" panose="02040503050406030204" pitchFamily="18" charset="0"/>
                            </a:rPr>
                            <m:t>𝒀</m:t>
                          </m:r>
                        </m:e>
                      </m:d>
                      <m:r>
                        <a:rPr lang="en-US" b="1" i="1">
                          <a:latin typeface="Cambria Math" panose="02040503050406030204" pitchFamily="18" charset="0"/>
                        </a:rPr>
                        <m:t>= </m:t>
                      </m:r>
                      <m:nary>
                        <m:naryPr>
                          <m:chr m:val="∑"/>
                          <m:supHide m:val="on"/>
                          <m:ctrlPr>
                            <a:rPr lang="en-US" b="1" i="1">
                              <a:latin typeface="Cambria Math" panose="02040503050406030204" pitchFamily="18" charset="0"/>
                            </a:rPr>
                          </m:ctrlPr>
                        </m:naryPr>
                        <m:sub>
                          <m:r>
                            <m:rPr>
                              <m:brk m:alnAt="7"/>
                            </m:rPr>
                            <a:rPr lang="en-US" b="1" i="1">
                              <a:latin typeface="Cambria Math" panose="02040503050406030204" pitchFamily="18" charset="0"/>
                            </a:rPr>
                            <m:t>𝒚</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𝒀</m:t>
                          </m:r>
                        </m:sub>
                        <m:sup/>
                        <m:e>
                          <m:nary>
                            <m:naryPr>
                              <m:chr m:val="∑"/>
                              <m:supHide m:val="on"/>
                              <m:ctrlPr>
                                <a:rPr lang="en-US" b="1" i="1">
                                  <a:latin typeface="Cambria Math" panose="02040503050406030204" pitchFamily="18" charset="0"/>
                                </a:rPr>
                              </m:ctrlPr>
                            </m:naryPr>
                            <m:sub>
                              <m:r>
                                <m:rPr>
                                  <m:brk m:alnAt="7"/>
                                </m:rPr>
                                <a:rPr lang="en-US" b="1" i="1">
                                  <a:latin typeface="Cambria Math" panose="02040503050406030204" pitchFamily="18" charset="0"/>
                                </a:rPr>
                                <m:t>𝒙</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𝑿</m:t>
                              </m:r>
                            </m:sub>
                            <m:sup/>
                            <m:e>
                              <m:r>
                                <a:rPr lang="en-US" b="1" i="1">
                                  <a:latin typeface="Cambria Math" panose="02040503050406030204" pitchFamily="18" charset="0"/>
                                </a:rPr>
                                <m:t>𝒑</m:t>
                              </m:r>
                              <m:d>
                                <m:dPr>
                                  <m:ctrlPr>
                                    <a:rPr lang="en-US" b="1" i="1">
                                      <a:latin typeface="Cambria Math" panose="02040503050406030204" pitchFamily="18" charset="0"/>
                                    </a:rPr>
                                  </m:ctrlPr>
                                </m:dPr>
                                <m:e>
                                  <m:r>
                                    <a:rPr lang="en-US" b="1" i="1">
                                      <a:latin typeface="Cambria Math" panose="02040503050406030204" pitchFamily="18" charset="0"/>
                                    </a:rPr>
                                    <m:t>𝒙</m:t>
                                  </m:r>
                                  <m:r>
                                    <a:rPr lang="en-US" b="1" i="1">
                                      <a:latin typeface="Cambria Math" panose="02040503050406030204" pitchFamily="18" charset="0"/>
                                    </a:rPr>
                                    <m:t>,</m:t>
                                  </m:r>
                                  <m:r>
                                    <a:rPr lang="en-US" b="1" i="1">
                                      <a:latin typeface="Cambria Math" panose="02040503050406030204" pitchFamily="18" charset="0"/>
                                    </a:rPr>
                                    <m:t>𝒚</m:t>
                                  </m:r>
                                </m:e>
                              </m:d>
                              <m:r>
                                <a:rPr lang="en-US" b="1" i="1">
                                  <a:latin typeface="Cambria Math" panose="02040503050406030204" pitchFamily="18" charset="0"/>
                                </a:rPr>
                                <m:t>𝒍𝒐𝒈</m:t>
                              </m:r>
                              <m:r>
                                <a:rPr lang="en-US" b="1" i="1">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𝒑</m:t>
                                  </m:r>
                                  <m:r>
                                    <a:rPr lang="en-US" b="1" i="1">
                                      <a:latin typeface="Cambria Math" panose="02040503050406030204" pitchFamily="18" charset="0"/>
                                    </a:rPr>
                                    <m:t>(</m:t>
                                  </m:r>
                                  <m:r>
                                    <a:rPr lang="en-US" b="1" i="1">
                                      <a:latin typeface="Cambria Math" panose="02040503050406030204" pitchFamily="18" charset="0"/>
                                    </a:rPr>
                                    <m:t>𝒙</m:t>
                                  </m:r>
                                  <m:r>
                                    <a:rPr lang="en-US" b="1" i="1">
                                      <a:latin typeface="Cambria Math" panose="02040503050406030204" pitchFamily="18" charset="0"/>
                                    </a:rPr>
                                    <m:t>,</m:t>
                                  </m:r>
                                  <m:r>
                                    <a:rPr lang="en-US" b="1" i="1">
                                      <a:latin typeface="Cambria Math" panose="02040503050406030204" pitchFamily="18" charset="0"/>
                                    </a:rPr>
                                    <m:t>𝒚</m:t>
                                  </m:r>
                                  <m:r>
                                    <a:rPr lang="en-US" b="1" i="1">
                                      <a:latin typeface="Cambria Math" panose="02040503050406030204" pitchFamily="18" charset="0"/>
                                    </a:rPr>
                                    <m:t>)</m:t>
                                  </m:r>
                                </m:num>
                                <m:den>
                                  <m:r>
                                    <a:rPr lang="en-US" b="1" i="1">
                                      <a:latin typeface="Cambria Math" panose="02040503050406030204" pitchFamily="18" charset="0"/>
                                    </a:rPr>
                                    <m:t>𝒑</m:t>
                                  </m:r>
                                  <m:d>
                                    <m:dPr>
                                      <m:ctrlPr>
                                        <a:rPr lang="en-US" b="1" i="1">
                                          <a:latin typeface="Cambria Math" panose="02040503050406030204" pitchFamily="18" charset="0"/>
                                        </a:rPr>
                                      </m:ctrlPr>
                                    </m:dPr>
                                    <m:e>
                                      <m:r>
                                        <a:rPr lang="en-US" b="1" i="1">
                                          <a:latin typeface="Cambria Math" panose="02040503050406030204" pitchFamily="18" charset="0"/>
                                        </a:rPr>
                                        <m:t>𝒙</m:t>
                                      </m:r>
                                    </m:e>
                                  </m:d>
                                  <m:r>
                                    <a:rPr lang="en-US" b="1" i="1">
                                      <a:latin typeface="Cambria Math" panose="02040503050406030204" pitchFamily="18" charset="0"/>
                                    </a:rPr>
                                    <m:t>𝒑</m:t>
                                  </m:r>
                                  <m:r>
                                    <a:rPr lang="en-US" b="1" i="1">
                                      <a:latin typeface="Cambria Math" panose="02040503050406030204" pitchFamily="18" charset="0"/>
                                    </a:rPr>
                                    <m:t>(</m:t>
                                  </m:r>
                                  <m:r>
                                    <a:rPr lang="en-US" b="1" i="1">
                                      <a:latin typeface="Cambria Math" panose="02040503050406030204" pitchFamily="18" charset="0"/>
                                    </a:rPr>
                                    <m:t>𝒚</m:t>
                                  </m:r>
                                  <m:r>
                                    <a:rPr lang="en-US" b="1" i="1">
                                      <a:latin typeface="Cambria Math" panose="02040503050406030204" pitchFamily="18" charset="0"/>
                                    </a:rPr>
                                    <m:t>)</m:t>
                                  </m:r>
                                </m:den>
                              </m:f>
                              <m:r>
                                <a:rPr lang="en-US" b="1" i="1">
                                  <a:latin typeface="Cambria Math" panose="02040503050406030204" pitchFamily="18" charset="0"/>
                                </a:rPr>
                                <m:t>)</m:t>
                              </m:r>
                            </m:e>
                          </m:nary>
                        </m:e>
                      </m:nary>
                    </m:oMath>
                  </m:oMathPara>
                </a14:m>
                <a:endParaRPr lang="en-US" dirty="0"/>
              </a:p>
            </p:txBody>
          </p:sp>
        </mc:Choice>
        <mc:Fallback xmlns="">
          <p:sp>
            <p:nvSpPr>
              <p:cNvPr id="4" name="Rectangle 3">
                <a:extLst>
                  <a:ext uri="{FF2B5EF4-FFF2-40B4-BE49-F238E27FC236}">
                    <a16:creationId xmlns:a16="http://schemas.microsoft.com/office/drawing/2014/main" id="{1D59DA25-658C-4961-A041-E1531401E3A8}"/>
                  </a:ext>
                </a:extLst>
              </p:cNvPr>
              <p:cNvSpPr>
                <a:spLocks noRot="1" noChangeAspect="1" noMove="1" noResize="1" noEditPoints="1" noAdjustHandles="1" noChangeArrowheads="1" noChangeShapeType="1" noTextEdit="1"/>
              </p:cNvSpPr>
              <p:nvPr/>
            </p:nvSpPr>
            <p:spPr>
              <a:xfrm>
                <a:off x="3702440" y="1252739"/>
                <a:ext cx="4391843" cy="79900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79FD0B58-74A4-4875-A55F-8807D03C8D7C}"/>
                  </a:ext>
                </a:extLst>
              </p:cNvPr>
              <p:cNvGraphicFramePr>
                <a:graphicFrameLocks noGrp="1"/>
              </p:cNvGraphicFramePr>
              <p:nvPr/>
            </p:nvGraphicFramePr>
            <p:xfrm>
              <a:off x="640561" y="1974733"/>
              <a:ext cx="1298026" cy="3352800"/>
            </p:xfrm>
            <a:graphic>
              <a:graphicData uri="http://schemas.openxmlformats.org/drawingml/2006/table">
                <a:tbl>
                  <a:tblPr firstRow="1" bandRow="1">
                    <a:tableStyleId>{5940675A-B579-460E-94D1-54222C63F5DA}</a:tableStyleId>
                  </a:tblPr>
                  <a:tblGrid>
                    <a:gridCol w="649013">
                      <a:extLst>
                        <a:ext uri="{9D8B030D-6E8A-4147-A177-3AD203B41FA5}">
                          <a16:colId xmlns:a16="http://schemas.microsoft.com/office/drawing/2014/main" val="1375340040"/>
                        </a:ext>
                      </a:extLst>
                    </a:gridCol>
                    <a:gridCol w="649013">
                      <a:extLst>
                        <a:ext uri="{9D8B030D-6E8A-4147-A177-3AD203B41FA5}">
                          <a16:colId xmlns:a16="http://schemas.microsoft.com/office/drawing/2014/main" val="3937687127"/>
                        </a:ext>
                      </a:extLst>
                    </a:gridCol>
                  </a:tblGrid>
                  <a:tr h="132206">
                    <a:tc>
                      <a:txBody>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𝑥</m:t>
                                </m:r>
                              </m:oMath>
                            </m:oMathPara>
                          </a14:m>
                          <a:endParaRPr lang="en-US" sz="1400" dirty="0"/>
                        </a:p>
                      </a:txBody>
                      <a:tcPr/>
                    </a:tc>
                    <a:tc>
                      <a:txBody>
                        <a:bodyPr/>
                        <a:lstStyle/>
                        <a:p>
                          <a:pPr algn="ct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𝑦</m:t>
                                </m:r>
                              </m:oMath>
                            </m:oMathPara>
                          </a14:m>
                          <a:endParaRPr lang="en-US" sz="1400" dirty="0"/>
                        </a:p>
                      </a:txBody>
                      <a:tcPr/>
                    </a:tc>
                    <a:extLst>
                      <a:ext uri="{0D108BD9-81ED-4DB2-BD59-A6C34878D82A}">
                        <a16:rowId xmlns:a16="http://schemas.microsoft.com/office/drawing/2014/main" val="662212550"/>
                      </a:ext>
                    </a:extLst>
                  </a:tr>
                  <a:tr h="132206">
                    <a:tc>
                      <a:txBody>
                        <a:bodyPr/>
                        <a:lstStyle/>
                        <a:p>
                          <a:pPr algn="ctr"/>
                          <a:r>
                            <a:rPr lang="en-US" sz="1400" dirty="0"/>
                            <a:t>1</a:t>
                          </a:r>
                        </a:p>
                      </a:txBody>
                      <a:tcPr/>
                    </a:tc>
                    <a:tc>
                      <a:txBody>
                        <a:bodyPr/>
                        <a:lstStyle/>
                        <a:p>
                          <a:pPr algn="ctr"/>
                          <a:r>
                            <a:rPr lang="en-US" sz="1400" dirty="0"/>
                            <a:t>0</a:t>
                          </a:r>
                        </a:p>
                      </a:txBody>
                      <a:tcPr/>
                    </a:tc>
                    <a:extLst>
                      <a:ext uri="{0D108BD9-81ED-4DB2-BD59-A6C34878D82A}">
                        <a16:rowId xmlns:a16="http://schemas.microsoft.com/office/drawing/2014/main" val="707987927"/>
                      </a:ext>
                    </a:extLst>
                  </a:tr>
                  <a:tr h="132206">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3867632562"/>
                      </a:ext>
                    </a:extLst>
                  </a:tr>
                  <a:tr h="132206">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1197829612"/>
                      </a:ext>
                    </a:extLst>
                  </a:tr>
                  <a:tr h="132206">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2892120769"/>
                      </a:ext>
                    </a:extLst>
                  </a:tr>
                  <a:tr h="132206">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318152831"/>
                      </a:ext>
                    </a:extLst>
                  </a:tr>
                  <a:tr h="132206">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1684588375"/>
                      </a:ext>
                    </a:extLst>
                  </a:tr>
                  <a:tr h="132206">
                    <a:tc>
                      <a:txBody>
                        <a:bodyPr/>
                        <a:lstStyle/>
                        <a:p>
                          <a:pPr algn="ctr"/>
                          <a:r>
                            <a:rPr lang="en-US" sz="1400" dirty="0"/>
                            <a:t>0</a:t>
                          </a:r>
                        </a:p>
                      </a:txBody>
                      <a:tcPr/>
                    </a:tc>
                    <a:tc>
                      <a:txBody>
                        <a:bodyPr/>
                        <a:lstStyle/>
                        <a:p>
                          <a:pPr algn="ctr"/>
                          <a:r>
                            <a:rPr lang="en-US" sz="1400" dirty="0"/>
                            <a:t>1</a:t>
                          </a:r>
                        </a:p>
                      </a:txBody>
                      <a:tcPr/>
                    </a:tc>
                    <a:extLst>
                      <a:ext uri="{0D108BD9-81ED-4DB2-BD59-A6C34878D82A}">
                        <a16:rowId xmlns:a16="http://schemas.microsoft.com/office/drawing/2014/main" val="2136582568"/>
                      </a:ext>
                    </a:extLst>
                  </a:tr>
                  <a:tr h="132206">
                    <a:tc>
                      <a:txBody>
                        <a:bodyPr/>
                        <a:lstStyle/>
                        <a:p>
                          <a:pPr algn="ctr"/>
                          <a:r>
                            <a:rPr lang="en-US" sz="1400" dirty="0"/>
                            <a:t>0</a:t>
                          </a:r>
                        </a:p>
                      </a:txBody>
                      <a:tcPr/>
                    </a:tc>
                    <a:tc>
                      <a:txBody>
                        <a:bodyPr/>
                        <a:lstStyle/>
                        <a:p>
                          <a:pPr algn="ctr"/>
                          <a:r>
                            <a:rPr lang="en-US" sz="1400" dirty="0"/>
                            <a:t>1</a:t>
                          </a:r>
                        </a:p>
                      </a:txBody>
                      <a:tcPr/>
                    </a:tc>
                    <a:extLst>
                      <a:ext uri="{0D108BD9-81ED-4DB2-BD59-A6C34878D82A}">
                        <a16:rowId xmlns:a16="http://schemas.microsoft.com/office/drawing/2014/main" val="1604886228"/>
                      </a:ext>
                    </a:extLst>
                  </a:tr>
                  <a:tr h="132206">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3005909767"/>
                      </a:ext>
                    </a:extLst>
                  </a:tr>
                  <a:tr h="132206">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988899794"/>
                      </a:ext>
                    </a:extLst>
                  </a:tr>
                </a:tbl>
              </a:graphicData>
            </a:graphic>
          </p:graphicFrame>
        </mc:Choice>
        <mc:Fallback xmlns="">
          <p:graphicFrame>
            <p:nvGraphicFramePr>
              <p:cNvPr id="9" name="Table 8">
                <a:extLst>
                  <a:ext uri="{FF2B5EF4-FFF2-40B4-BE49-F238E27FC236}">
                    <a16:creationId xmlns:a16="http://schemas.microsoft.com/office/drawing/2014/main" id="{79FD0B58-74A4-4875-A55F-8807D03C8D7C}"/>
                  </a:ext>
                </a:extLst>
              </p:cNvPr>
              <p:cNvGraphicFramePr>
                <a:graphicFrameLocks noGrp="1"/>
              </p:cNvGraphicFramePr>
              <p:nvPr>
                <p:extLst>
                  <p:ext uri="{D42A27DB-BD31-4B8C-83A1-F6EECF244321}">
                    <p14:modId xmlns:p14="http://schemas.microsoft.com/office/powerpoint/2010/main" val="59080801"/>
                  </p:ext>
                </p:extLst>
              </p:nvPr>
            </p:nvGraphicFramePr>
            <p:xfrm>
              <a:off x="640561" y="1974733"/>
              <a:ext cx="1298026" cy="3352800"/>
            </p:xfrm>
            <a:graphic>
              <a:graphicData uri="http://schemas.openxmlformats.org/drawingml/2006/table">
                <a:tbl>
                  <a:tblPr firstRow="1" bandRow="1">
                    <a:tableStyleId>{5940675A-B579-460E-94D1-54222C63F5DA}</a:tableStyleId>
                  </a:tblPr>
                  <a:tblGrid>
                    <a:gridCol w="649013">
                      <a:extLst>
                        <a:ext uri="{9D8B030D-6E8A-4147-A177-3AD203B41FA5}">
                          <a16:colId xmlns:a16="http://schemas.microsoft.com/office/drawing/2014/main" val="1375340040"/>
                        </a:ext>
                      </a:extLst>
                    </a:gridCol>
                    <a:gridCol w="649013">
                      <a:extLst>
                        <a:ext uri="{9D8B030D-6E8A-4147-A177-3AD203B41FA5}">
                          <a16:colId xmlns:a16="http://schemas.microsoft.com/office/drawing/2014/main" val="3937687127"/>
                        </a:ext>
                      </a:extLst>
                    </a:gridCol>
                  </a:tblGrid>
                  <a:tr h="304800">
                    <a:tc>
                      <a:txBody>
                        <a:bodyPr/>
                        <a:lstStyle/>
                        <a:p>
                          <a:endParaRPr lang="en-US"/>
                        </a:p>
                      </a:txBody>
                      <a:tcPr>
                        <a:blipFill>
                          <a:blip r:embed="rId6"/>
                          <a:stretch>
                            <a:fillRect l="-935" t="-2000" r="-101869" b="-1022000"/>
                          </a:stretch>
                        </a:blipFill>
                      </a:tcPr>
                    </a:tc>
                    <a:tc>
                      <a:txBody>
                        <a:bodyPr/>
                        <a:lstStyle/>
                        <a:p>
                          <a:endParaRPr lang="en-US"/>
                        </a:p>
                      </a:txBody>
                      <a:tcPr>
                        <a:blipFill>
                          <a:blip r:embed="rId6"/>
                          <a:stretch>
                            <a:fillRect l="-100935" t="-2000" r="-1869" b="-1022000"/>
                          </a:stretch>
                        </a:blipFill>
                      </a:tcPr>
                    </a:tc>
                    <a:extLst>
                      <a:ext uri="{0D108BD9-81ED-4DB2-BD59-A6C34878D82A}">
                        <a16:rowId xmlns:a16="http://schemas.microsoft.com/office/drawing/2014/main" val="662212550"/>
                      </a:ext>
                    </a:extLst>
                  </a:tr>
                  <a:tr h="304800">
                    <a:tc>
                      <a:txBody>
                        <a:bodyPr/>
                        <a:lstStyle/>
                        <a:p>
                          <a:pPr algn="ctr"/>
                          <a:r>
                            <a:rPr lang="en-US" sz="1400" dirty="0"/>
                            <a:t>1</a:t>
                          </a:r>
                        </a:p>
                      </a:txBody>
                      <a:tcPr/>
                    </a:tc>
                    <a:tc>
                      <a:txBody>
                        <a:bodyPr/>
                        <a:lstStyle/>
                        <a:p>
                          <a:pPr algn="ctr"/>
                          <a:r>
                            <a:rPr lang="en-US" sz="1400" dirty="0"/>
                            <a:t>0</a:t>
                          </a:r>
                        </a:p>
                      </a:txBody>
                      <a:tcPr/>
                    </a:tc>
                    <a:extLst>
                      <a:ext uri="{0D108BD9-81ED-4DB2-BD59-A6C34878D82A}">
                        <a16:rowId xmlns:a16="http://schemas.microsoft.com/office/drawing/2014/main" val="707987927"/>
                      </a:ext>
                    </a:extLst>
                  </a:tr>
                  <a:tr h="304800">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3867632562"/>
                      </a:ext>
                    </a:extLst>
                  </a:tr>
                  <a:tr h="304800">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1197829612"/>
                      </a:ext>
                    </a:extLst>
                  </a:tr>
                  <a:tr h="304800">
                    <a:tc>
                      <a:txBody>
                        <a:bodyPr/>
                        <a:lstStyle/>
                        <a:p>
                          <a:pPr algn="ctr"/>
                          <a:r>
                            <a:rPr lang="en-US" sz="1400" dirty="0"/>
                            <a:t>0</a:t>
                          </a:r>
                        </a:p>
                      </a:txBody>
                      <a:tcPr/>
                    </a:tc>
                    <a:tc>
                      <a:txBody>
                        <a:bodyPr/>
                        <a:lstStyle/>
                        <a:p>
                          <a:pPr algn="ctr"/>
                          <a:r>
                            <a:rPr lang="en-US" sz="1400" dirty="0"/>
                            <a:t>0</a:t>
                          </a:r>
                        </a:p>
                      </a:txBody>
                      <a:tcPr/>
                    </a:tc>
                    <a:extLst>
                      <a:ext uri="{0D108BD9-81ED-4DB2-BD59-A6C34878D82A}">
                        <a16:rowId xmlns:a16="http://schemas.microsoft.com/office/drawing/2014/main" val="2892120769"/>
                      </a:ext>
                    </a:extLst>
                  </a:tr>
                  <a:tr h="304800">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318152831"/>
                      </a:ext>
                    </a:extLst>
                  </a:tr>
                  <a:tr h="304800">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1684588375"/>
                      </a:ext>
                    </a:extLst>
                  </a:tr>
                  <a:tr h="304800">
                    <a:tc>
                      <a:txBody>
                        <a:bodyPr/>
                        <a:lstStyle/>
                        <a:p>
                          <a:pPr algn="ctr"/>
                          <a:r>
                            <a:rPr lang="en-US" sz="1400" dirty="0"/>
                            <a:t>0</a:t>
                          </a:r>
                        </a:p>
                      </a:txBody>
                      <a:tcPr/>
                    </a:tc>
                    <a:tc>
                      <a:txBody>
                        <a:bodyPr/>
                        <a:lstStyle/>
                        <a:p>
                          <a:pPr algn="ctr"/>
                          <a:r>
                            <a:rPr lang="en-US" sz="1400" dirty="0"/>
                            <a:t>1</a:t>
                          </a:r>
                        </a:p>
                      </a:txBody>
                      <a:tcPr/>
                    </a:tc>
                    <a:extLst>
                      <a:ext uri="{0D108BD9-81ED-4DB2-BD59-A6C34878D82A}">
                        <a16:rowId xmlns:a16="http://schemas.microsoft.com/office/drawing/2014/main" val="2136582568"/>
                      </a:ext>
                    </a:extLst>
                  </a:tr>
                  <a:tr h="304800">
                    <a:tc>
                      <a:txBody>
                        <a:bodyPr/>
                        <a:lstStyle/>
                        <a:p>
                          <a:pPr algn="ctr"/>
                          <a:r>
                            <a:rPr lang="en-US" sz="1400" dirty="0"/>
                            <a:t>0</a:t>
                          </a:r>
                        </a:p>
                      </a:txBody>
                      <a:tcPr/>
                    </a:tc>
                    <a:tc>
                      <a:txBody>
                        <a:bodyPr/>
                        <a:lstStyle/>
                        <a:p>
                          <a:pPr algn="ctr"/>
                          <a:r>
                            <a:rPr lang="en-US" sz="1400" dirty="0"/>
                            <a:t>1</a:t>
                          </a:r>
                        </a:p>
                      </a:txBody>
                      <a:tcPr/>
                    </a:tc>
                    <a:extLst>
                      <a:ext uri="{0D108BD9-81ED-4DB2-BD59-A6C34878D82A}">
                        <a16:rowId xmlns:a16="http://schemas.microsoft.com/office/drawing/2014/main" val="1604886228"/>
                      </a:ext>
                    </a:extLst>
                  </a:tr>
                  <a:tr h="304800">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3005909767"/>
                      </a:ext>
                    </a:extLst>
                  </a:tr>
                  <a:tr h="304800">
                    <a:tc>
                      <a:txBody>
                        <a:bodyPr/>
                        <a:lstStyle/>
                        <a:p>
                          <a:pPr algn="ctr"/>
                          <a:r>
                            <a:rPr lang="en-US" sz="1400" dirty="0"/>
                            <a:t>1</a:t>
                          </a:r>
                        </a:p>
                      </a:txBody>
                      <a:tcPr/>
                    </a:tc>
                    <a:tc>
                      <a:txBody>
                        <a:bodyPr/>
                        <a:lstStyle/>
                        <a:p>
                          <a:pPr algn="ctr"/>
                          <a:r>
                            <a:rPr lang="en-US" sz="1400" dirty="0"/>
                            <a:t>1</a:t>
                          </a:r>
                        </a:p>
                      </a:txBody>
                      <a:tcPr/>
                    </a:tc>
                    <a:extLst>
                      <a:ext uri="{0D108BD9-81ED-4DB2-BD59-A6C34878D82A}">
                        <a16:rowId xmlns:a16="http://schemas.microsoft.com/office/drawing/2014/main" val="988899794"/>
                      </a:ext>
                    </a:extLst>
                  </a:tr>
                </a:tbl>
              </a:graphicData>
            </a:graphic>
          </p:graphicFrame>
        </mc:Fallback>
      </mc:AlternateContent>
      <p:sp>
        <p:nvSpPr>
          <p:cNvPr id="7" name="TextBox 6">
            <a:extLst>
              <a:ext uri="{FF2B5EF4-FFF2-40B4-BE49-F238E27FC236}">
                <a16:creationId xmlns:a16="http://schemas.microsoft.com/office/drawing/2014/main" id="{2D68540A-27E2-409A-8E17-4D63E606A3F7}"/>
              </a:ext>
            </a:extLst>
          </p:cNvPr>
          <p:cNvSpPr txBox="1"/>
          <p:nvPr/>
        </p:nvSpPr>
        <p:spPr>
          <a:xfrm>
            <a:off x="581655" y="5328839"/>
            <a:ext cx="1415837" cy="369332"/>
          </a:xfrm>
          <a:prstGeom prst="rect">
            <a:avLst/>
          </a:prstGeom>
          <a:noFill/>
        </p:spPr>
        <p:txBody>
          <a:bodyPr wrap="none" rtlCol="0">
            <a:spAutoFit/>
          </a:bodyPr>
          <a:lstStyle/>
          <a:p>
            <a:r>
              <a:rPr lang="en-US" dirty="0">
                <a:solidFill>
                  <a:schemeClr val="bg1">
                    <a:lumMod val="50000"/>
                  </a:schemeClr>
                </a:solidFill>
              </a:rPr>
              <a:t>Training Data</a:t>
            </a:r>
          </a:p>
        </p:txBody>
      </p:sp>
      <p:sp>
        <p:nvSpPr>
          <p:cNvPr id="10" name="TextBox 9">
            <a:extLst>
              <a:ext uri="{FF2B5EF4-FFF2-40B4-BE49-F238E27FC236}">
                <a16:creationId xmlns:a16="http://schemas.microsoft.com/office/drawing/2014/main" id="{92251CC5-6790-4E23-82D0-2C847A26DF75}"/>
              </a:ext>
            </a:extLst>
          </p:cNvPr>
          <p:cNvSpPr txBox="1"/>
          <p:nvPr/>
        </p:nvSpPr>
        <p:spPr>
          <a:xfrm>
            <a:off x="3103768" y="3980926"/>
            <a:ext cx="1347613" cy="646331"/>
          </a:xfrm>
          <a:prstGeom prst="rect">
            <a:avLst/>
          </a:prstGeom>
          <a:noFill/>
        </p:spPr>
        <p:txBody>
          <a:bodyPr wrap="none" rtlCol="0">
            <a:spAutoFit/>
          </a:bodyPr>
          <a:lstStyle/>
          <a:p>
            <a:r>
              <a:rPr lang="en-US" dirty="0">
                <a:solidFill>
                  <a:schemeClr val="bg1">
                    <a:lumMod val="50000"/>
                  </a:schemeClr>
                </a:solidFill>
              </a:rPr>
              <a:t>Contingency</a:t>
            </a:r>
          </a:p>
          <a:p>
            <a:pPr algn="ctr"/>
            <a:r>
              <a:rPr lang="en-US" dirty="0">
                <a:solidFill>
                  <a:schemeClr val="bg1">
                    <a:lumMod val="50000"/>
                  </a:schemeClr>
                </a:solidFill>
              </a:rPr>
              <a:t>Table</a:t>
            </a:r>
          </a:p>
        </p:txBody>
      </p:sp>
      <p:cxnSp>
        <p:nvCxnSpPr>
          <p:cNvPr id="12" name="Straight Connector 11">
            <a:extLst>
              <a:ext uri="{FF2B5EF4-FFF2-40B4-BE49-F238E27FC236}">
                <a16:creationId xmlns:a16="http://schemas.microsoft.com/office/drawing/2014/main" id="{DD26F9BC-8B0D-4B5B-84C0-3DD98BC4B7F7}"/>
              </a:ext>
            </a:extLst>
          </p:cNvPr>
          <p:cNvCxnSpPr>
            <a:cxnSpLocks/>
            <a:stCxn id="8" idx="0"/>
          </p:cNvCxnSpPr>
          <p:nvPr/>
        </p:nvCxnSpPr>
        <p:spPr>
          <a:xfrm flipV="1">
            <a:off x="2650886" y="4148254"/>
            <a:ext cx="370753" cy="20267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BFCA59D5-849E-4106-A2A6-AC909707F0CF}"/>
                  </a:ext>
                </a:extLst>
              </p:cNvPr>
              <p:cNvSpPr/>
              <p:nvPr/>
            </p:nvSpPr>
            <p:spPr>
              <a:xfrm>
                <a:off x="6000906" y="2560255"/>
                <a:ext cx="2930033" cy="5073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1" i="1" smtClean="0">
                          <a:latin typeface="Cambria Math" panose="02040503050406030204" pitchFamily="18" charset="0"/>
                        </a:rPr>
                        <m:t>𝒑</m:t>
                      </m:r>
                      <m:d>
                        <m:dPr>
                          <m:ctrlPr>
                            <a:rPr lang="en-US" sz="1200" b="1" i="1">
                              <a:latin typeface="Cambria Math" panose="02040503050406030204" pitchFamily="18" charset="0"/>
                            </a:rPr>
                          </m:ctrlPr>
                        </m:dPr>
                        <m:e>
                          <m:r>
                            <a:rPr lang="en-US" sz="1200" b="1" i="1">
                              <a:latin typeface="Cambria Math" panose="02040503050406030204" pitchFamily="18" charset="0"/>
                            </a:rPr>
                            <m:t>𝒙</m:t>
                          </m:r>
                          <m:r>
                            <a:rPr lang="en-US" sz="1200" b="1" i="1" smtClean="0">
                              <a:latin typeface="Cambria Math" panose="02040503050406030204" pitchFamily="18" charset="0"/>
                            </a:rPr>
                            <m:t>=</m:t>
                          </m:r>
                          <m:r>
                            <a:rPr lang="en-US" sz="1200" b="1" i="1" smtClean="0">
                              <a:latin typeface="Cambria Math" panose="02040503050406030204" pitchFamily="18" charset="0"/>
                            </a:rPr>
                            <m:t>𝟎</m:t>
                          </m:r>
                          <m:r>
                            <a:rPr lang="en-US" sz="1200" b="1" i="1">
                              <a:latin typeface="Cambria Math" panose="02040503050406030204" pitchFamily="18" charset="0"/>
                            </a:rPr>
                            <m:t>,</m:t>
                          </m:r>
                          <m:r>
                            <a:rPr lang="en-US" sz="1200" b="1" i="1">
                              <a:latin typeface="Cambria Math" panose="02040503050406030204" pitchFamily="18" charset="0"/>
                            </a:rPr>
                            <m:t>𝒚</m:t>
                          </m:r>
                          <m:r>
                            <a:rPr lang="en-US" sz="1200" b="1" i="1" smtClean="0">
                              <a:latin typeface="Cambria Math" panose="02040503050406030204" pitchFamily="18" charset="0"/>
                            </a:rPr>
                            <m:t>=</m:t>
                          </m:r>
                          <m:r>
                            <a:rPr lang="en-US" sz="1200" b="1" i="1" smtClean="0">
                              <a:latin typeface="Cambria Math" panose="02040503050406030204" pitchFamily="18" charset="0"/>
                            </a:rPr>
                            <m:t>𝟎</m:t>
                          </m:r>
                        </m:e>
                      </m:d>
                      <m:r>
                        <a:rPr lang="en-US" sz="1200" b="1" i="1">
                          <a:latin typeface="Cambria Math" panose="02040503050406030204" pitchFamily="18" charset="0"/>
                        </a:rPr>
                        <m:t>𝒍𝒐𝒈</m:t>
                      </m:r>
                      <m:d>
                        <m:dPr>
                          <m:ctrlPr>
                            <a:rPr lang="en-US" sz="1200" b="1" i="1">
                              <a:latin typeface="Cambria Math" panose="02040503050406030204" pitchFamily="18" charset="0"/>
                            </a:rPr>
                          </m:ctrlPr>
                        </m:dPr>
                        <m:e>
                          <m:f>
                            <m:fPr>
                              <m:ctrlPr>
                                <a:rPr lang="en-US" sz="1200" b="1" i="1">
                                  <a:latin typeface="Cambria Math" panose="02040503050406030204" pitchFamily="18" charset="0"/>
                                </a:rPr>
                              </m:ctrlPr>
                            </m:fPr>
                            <m:num>
                              <m:r>
                                <a:rPr lang="en-US" sz="1200" b="1" i="1">
                                  <a:latin typeface="Cambria Math" panose="02040503050406030204" pitchFamily="18" charset="0"/>
                                </a:rPr>
                                <m:t>𝒑</m:t>
                              </m:r>
                              <m:d>
                                <m:dPr>
                                  <m:ctrlPr>
                                    <a:rPr lang="en-US" sz="1200" b="1" i="1">
                                      <a:latin typeface="Cambria Math" panose="02040503050406030204" pitchFamily="18" charset="0"/>
                                    </a:rPr>
                                  </m:ctrlPr>
                                </m:dPr>
                                <m:e>
                                  <m:r>
                                    <a:rPr lang="en-US" sz="1200" b="1" i="1">
                                      <a:latin typeface="Cambria Math" panose="02040503050406030204" pitchFamily="18" charset="0"/>
                                    </a:rPr>
                                    <m:t>𝒙</m:t>
                                  </m:r>
                                  <m:r>
                                    <a:rPr lang="en-US" sz="1200" b="1" i="1" smtClean="0">
                                      <a:latin typeface="Cambria Math" panose="02040503050406030204" pitchFamily="18" charset="0"/>
                                    </a:rPr>
                                    <m:t>=</m:t>
                                  </m:r>
                                  <m:r>
                                    <a:rPr lang="en-US" sz="1200" b="1" i="1" smtClean="0">
                                      <a:latin typeface="Cambria Math" panose="02040503050406030204" pitchFamily="18" charset="0"/>
                                    </a:rPr>
                                    <m:t>𝟎</m:t>
                                  </m:r>
                                  <m:r>
                                    <a:rPr lang="en-US" sz="1200" b="1" i="1">
                                      <a:latin typeface="Cambria Math" panose="02040503050406030204" pitchFamily="18" charset="0"/>
                                    </a:rPr>
                                    <m:t>,</m:t>
                                  </m:r>
                                  <m:r>
                                    <a:rPr lang="en-US" sz="1200" b="1" i="1">
                                      <a:latin typeface="Cambria Math" panose="02040503050406030204" pitchFamily="18" charset="0"/>
                                    </a:rPr>
                                    <m:t>𝒚</m:t>
                                  </m:r>
                                  <m:r>
                                    <a:rPr lang="en-US" sz="1200" b="1" i="1" smtClean="0">
                                      <a:latin typeface="Cambria Math" panose="02040503050406030204" pitchFamily="18" charset="0"/>
                                    </a:rPr>
                                    <m:t>=</m:t>
                                  </m:r>
                                  <m:r>
                                    <a:rPr lang="en-US" sz="1200" b="1" i="1" smtClean="0">
                                      <a:latin typeface="Cambria Math" panose="02040503050406030204" pitchFamily="18" charset="0"/>
                                    </a:rPr>
                                    <m:t>𝟎</m:t>
                                  </m:r>
                                </m:e>
                              </m:d>
                            </m:num>
                            <m:den>
                              <m:r>
                                <a:rPr lang="en-US" sz="1200" b="1" i="1">
                                  <a:latin typeface="Cambria Math" panose="02040503050406030204" pitchFamily="18" charset="0"/>
                                </a:rPr>
                                <m:t>𝒑</m:t>
                              </m:r>
                              <m:d>
                                <m:dPr>
                                  <m:ctrlPr>
                                    <a:rPr lang="en-US" sz="1200" b="1" i="1">
                                      <a:latin typeface="Cambria Math" panose="02040503050406030204" pitchFamily="18" charset="0"/>
                                    </a:rPr>
                                  </m:ctrlPr>
                                </m:dPr>
                                <m:e>
                                  <m:r>
                                    <a:rPr lang="en-US" sz="1200" b="1" i="1">
                                      <a:latin typeface="Cambria Math" panose="02040503050406030204" pitchFamily="18" charset="0"/>
                                    </a:rPr>
                                    <m:t>𝒙</m:t>
                                  </m:r>
                                  <m:r>
                                    <a:rPr lang="en-US" sz="1200" b="1" i="1" smtClean="0">
                                      <a:latin typeface="Cambria Math" panose="02040503050406030204" pitchFamily="18" charset="0"/>
                                    </a:rPr>
                                    <m:t>=</m:t>
                                  </m:r>
                                  <m:r>
                                    <a:rPr lang="en-US" sz="1200" b="1" i="1" smtClean="0">
                                      <a:latin typeface="Cambria Math" panose="02040503050406030204" pitchFamily="18" charset="0"/>
                                    </a:rPr>
                                    <m:t>𝟎</m:t>
                                  </m:r>
                                </m:e>
                              </m:d>
                              <m:r>
                                <a:rPr lang="en-US" sz="1200" b="1" i="1">
                                  <a:latin typeface="Cambria Math" panose="02040503050406030204" pitchFamily="18" charset="0"/>
                                </a:rPr>
                                <m:t>𝒑</m:t>
                              </m:r>
                              <m:d>
                                <m:dPr>
                                  <m:ctrlPr>
                                    <a:rPr lang="en-US" sz="1200" b="1" i="1">
                                      <a:latin typeface="Cambria Math" panose="02040503050406030204" pitchFamily="18" charset="0"/>
                                    </a:rPr>
                                  </m:ctrlPr>
                                </m:dPr>
                                <m:e>
                                  <m:r>
                                    <a:rPr lang="en-US" sz="1200" b="1" i="1">
                                      <a:latin typeface="Cambria Math" panose="02040503050406030204" pitchFamily="18" charset="0"/>
                                    </a:rPr>
                                    <m:t>𝒚</m:t>
                                  </m:r>
                                  <m:r>
                                    <a:rPr lang="en-US" sz="1200" b="1" i="1" smtClean="0">
                                      <a:latin typeface="Cambria Math" panose="02040503050406030204" pitchFamily="18" charset="0"/>
                                    </a:rPr>
                                    <m:t>=</m:t>
                                  </m:r>
                                  <m:r>
                                    <a:rPr lang="en-US" sz="1200" b="1" i="1" smtClean="0">
                                      <a:latin typeface="Cambria Math" panose="02040503050406030204" pitchFamily="18" charset="0"/>
                                    </a:rPr>
                                    <m:t>𝟎</m:t>
                                  </m:r>
                                </m:e>
                              </m:d>
                            </m:den>
                          </m:f>
                        </m:e>
                      </m:d>
                    </m:oMath>
                  </m:oMathPara>
                </a14:m>
                <a:endParaRPr lang="en-US" sz="1200" dirty="0"/>
              </a:p>
            </p:txBody>
          </p:sp>
        </mc:Choice>
        <mc:Fallback xmlns="">
          <p:sp>
            <p:nvSpPr>
              <p:cNvPr id="17" name="Rectangle 16">
                <a:extLst>
                  <a:ext uri="{FF2B5EF4-FFF2-40B4-BE49-F238E27FC236}">
                    <a16:creationId xmlns:a16="http://schemas.microsoft.com/office/drawing/2014/main" id="{BFCA59D5-849E-4106-A2A6-AC909707F0CF}"/>
                  </a:ext>
                </a:extLst>
              </p:cNvPr>
              <p:cNvSpPr>
                <a:spLocks noRot="1" noChangeAspect="1" noMove="1" noResize="1" noEditPoints="1" noAdjustHandles="1" noChangeArrowheads="1" noChangeShapeType="1" noTextEdit="1"/>
              </p:cNvSpPr>
              <p:nvPr/>
            </p:nvSpPr>
            <p:spPr>
              <a:xfrm>
                <a:off x="6000906" y="2560255"/>
                <a:ext cx="2930033" cy="507318"/>
              </a:xfrm>
              <a:prstGeom prst="rect">
                <a:avLst/>
              </a:prstGeom>
              <a:blipFill>
                <a:blip r:embed="rId7"/>
                <a:stretch>
                  <a:fillRect/>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DECA1578-B643-4483-B187-F18DE9F3484B}"/>
              </a:ext>
            </a:extLst>
          </p:cNvPr>
          <p:cNvSpPr txBox="1"/>
          <p:nvPr/>
        </p:nvSpPr>
        <p:spPr>
          <a:xfrm>
            <a:off x="6096000" y="3257328"/>
            <a:ext cx="4117121" cy="369332"/>
          </a:xfrm>
          <a:prstGeom prst="rect">
            <a:avLst/>
          </a:prstGeom>
          <a:noFill/>
        </p:spPr>
        <p:txBody>
          <a:bodyPr wrap="square" rtlCol="0">
            <a:spAutoFit/>
          </a:bodyPr>
          <a:lstStyle/>
          <a:p>
            <a:r>
              <a:rPr lang="en-US" dirty="0"/>
              <a:t>Sum over all combinations: MI = 0.086 </a:t>
            </a:r>
          </a:p>
        </p:txBody>
      </p:sp>
      <p:cxnSp>
        <p:nvCxnSpPr>
          <p:cNvPr id="19" name="Straight Connector 18">
            <a:extLst>
              <a:ext uri="{FF2B5EF4-FFF2-40B4-BE49-F238E27FC236}">
                <a16:creationId xmlns:a16="http://schemas.microsoft.com/office/drawing/2014/main" id="{A1B6E730-B8E2-4FD9-A9F7-CBE0E464C42B}"/>
              </a:ext>
            </a:extLst>
          </p:cNvPr>
          <p:cNvCxnSpPr>
            <a:cxnSpLocks/>
            <a:endCxn id="18" idx="1"/>
          </p:cNvCxnSpPr>
          <p:nvPr/>
        </p:nvCxnSpPr>
        <p:spPr>
          <a:xfrm>
            <a:off x="5404624" y="2047951"/>
            <a:ext cx="691376" cy="139404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Connector: Curved 21">
            <a:extLst>
              <a:ext uri="{FF2B5EF4-FFF2-40B4-BE49-F238E27FC236}">
                <a16:creationId xmlns:a16="http://schemas.microsoft.com/office/drawing/2014/main" id="{DA79A273-104D-42D2-BA25-C2B138BE1811}"/>
              </a:ext>
            </a:extLst>
          </p:cNvPr>
          <p:cNvCxnSpPr>
            <a:cxnSpLocks/>
          </p:cNvCxnSpPr>
          <p:nvPr/>
        </p:nvCxnSpPr>
        <p:spPr>
          <a:xfrm>
            <a:off x="1983191" y="3075007"/>
            <a:ext cx="975598" cy="559087"/>
          </a:xfrm>
          <a:prstGeom prst="curvedConnector3">
            <a:avLst>
              <a:gd name="adj1" fmla="val 50000"/>
            </a:avLst>
          </a:prstGeom>
          <a:ln w="571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25" name="Table 24">
                <a:extLst>
                  <a:ext uri="{FF2B5EF4-FFF2-40B4-BE49-F238E27FC236}">
                    <a16:creationId xmlns:a16="http://schemas.microsoft.com/office/drawing/2014/main" id="{52EB16B7-D52B-4D53-A27A-B17F6EEF4967}"/>
                  </a:ext>
                </a:extLst>
              </p:cNvPr>
              <p:cNvGraphicFramePr>
                <a:graphicFrameLocks noGrp="1"/>
              </p:cNvGraphicFramePr>
              <p:nvPr>
                <p:extLst>
                  <p:ext uri="{D42A27DB-BD31-4B8C-83A1-F6EECF244321}">
                    <p14:modId xmlns:p14="http://schemas.microsoft.com/office/powerpoint/2010/main" val="2868302074"/>
                  </p:ext>
                </p:extLst>
              </p:nvPr>
            </p:nvGraphicFramePr>
            <p:xfrm>
              <a:off x="5835607" y="4227053"/>
              <a:ext cx="1753753" cy="800408"/>
            </p:xfrm>
            <a:graphic>
              <a:graphicData uri="http://schemas.openxmlformats.org/drawingml/2006/table">
                <a:tbl>
                  <a:tblPr firstRow="1" bandRow="1">
                    <a:tableStyleId>{5940675A-B579-460E-94D1-54222C63F5DA}</a:tableStyleId>
                  </a:tblPr>
                  <a:tblGrid>
                    <a:gridCol w="532845">
                      <a:extLst>
                        <a:ext uri="{9D8B030D-6E8A-4147-A177-3AD203B41FA5}">
                          <a16:colId xmlns:a16="http://schemas.microsoft.com/office/drawing/2014/main" val="2502658902"/>
                        </a:ext>
                      </a:extLst>
                    </a:gridCol>
                    <a:gridCol w="610454">
                      <a:extLst>
                        <a:ext uri="{9D8B030D-6E8A-4147-A177-3AD203B41FA5}">
                          <a16:colId xmlns:a16="http://schemas.microsoft.com/office/drawing/2014/main" val="1375340040"/>
                        </a:ext>
                      </a:extLst>
                    </a:gridCol>
                    <a:gridCol w="610454">
                      <a:extLst>
                        <a:ext uri="{9D8B030D-6E8A-4147-A177-3AD203B41FA5}">
                          <a16:colId xmlns:a16="http://schemas.microsoft.com/office/drawing/2014/main" val="3937687127"/>
                        </a:ext>
                      </a:extLst>
                    </a:gridCol>
                  </a:tblGrid>
                  <a:tr h="235912">
                    <a:tc>
                      <a:txBody>
                        <a:bodyPr/>
                        <a:lstStyle/>
                        <a:p>
                          <a:pPr algn="ctr"/>
                          <a:endParaRPr lang="en-US" sz="1100" dirty="0"/>
                        </a:p>
                      </a:txBody>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𝑥</m:t>
                                </m:r>
                                <m:r>
                                  <a:rPr lang="en-US" sz="1100" i="1" dirty="0" smtClean="0">
                                    <a:latin typeface="Cambria Math" panose="02040503050406030204" pitchFamily="18" charset="0"/>
                                  </a:rPr>
                                  <m:t>=0</m:t>
                                </m:r>
                              </m:oMath>
                            </m:oMathPara>
                          </a14:m>
                          <a:endParaRPr lang="en-US" sz="1100" dirty="0"/>
                        </a:p>
                      </a:txBody>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𝑥</m:t>
                                </m:r>
                                <m:r>
                                  <a:rPr lang="en-US" sz="1100" i="1" dirty="0" smtClean="0">
                                    <a:latin typeface="Cambria Math" panose="02040503050406030204" pitchFamily="18" charset="0"/>
                                  </a:rPr>
                                  <m:t>=1</m:t>
                                </m:r>
                              </m:oMath>
                            </m:oMathPara>
                          </a14:m>
                          <a:endParaRPr lang="en-US" sz="1100" dirty="0"/>
                        </a:p>
                      </a:txBody>
                      <a:tcPr/>
                    </a:tc>
                    <a:extLst>
                      <a:ext uri="{0D108BD9-81ED-4DB2-BD59-A6C34878D82A}">
                        <a16:rowId xmlns:a16="http://schemas.microsoft.com/office/drawing/2014/main" val="662212550"/>
                      </a:ext>
                    </a:extLst>
                  </a:tr>
                  <a:tr h="270664">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=0</m:t>
                                </m:r>
                              </m:oMath>
                            </m:oMathPara>
                          </a14:m>
                          <a:endParaRPr lang="en-US" sz="1100" dirty="0"/>
                        </a:p>
                      </a:txBody>
                      <a:tcPr/>
                    </a:tc>
                    <a:tc>
                      <a:txBody>
                        <a:bodyPr/>
                        <a:lstStyle/>
                        <a:p>
                          <a:pPr algn="ctr"/>
                          <a:r>
                            <a:rPr lang="en-US" sz="1100" dirty="0"/>
                            <a:t>10</a:t>
                          </a:r>
                        </a:p>
                      </a:txBody>
                      <a:tcPr/>
                    </a:tc>
                    <a:tc>
                      <a:txBody>
                        <a:bodyPr/>
                        <a:lstStyle/>
                        <a:p>
                          <a:pPr algn="ctr"/>
                          <a:r>
                            <a:rPr lang="en-US" sz="1100" dirty="0"/>
                            <a:t>0</a:t>
                          </a:r>
                        </a:p>
                      </a:txBody>
                      <a:tcPr/>
                    </a:tc>
                    <a:extLst>
                      <a:ext uri="{0D108BD9-81ED-4DB2-BD59-A6C34878D82A}">
                        <a16:rowId xmlns:a16="http://schemas.microsoft.com/office/drawing/2014/main" val="707987927"/>
                      </a:ext>
                    </a:extLst>
                  </a:tr>
                  <a:tr h="270664">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=1</m:t>
                                </m:r>
                              </m:oMath>
                            </m:oMathPara>
                          </a14:m>
                          <a:endParaRPr lang="en-US" sz="1100" dirty="0"/>
                        </a:p>
                      </a:txBody>
                      <a:tcPr/>
                    </a:tc>
                    <a:tc>
                      <a:txBody>
                        <a:bodyPr/>
                        <a:lstStyle/>
                        <a:p>
                          <a:pPr algn="ctr"/>
                          <a:r>
                            <a:rPr lang="en-US" sz="1100" dirty="0"/>
                            <a:t>0</a:t>
                          </a:r>
                        </a:p>
                      </a:txBody>
                      <a:tcPr/>
                    </a:tc>
                    <a:tc>
                      <a:txBody>
                        <a:bodyPr/>
                        <a:lstStyle/>
                        <a:p>
                          <a:pPr algn="ctr"/>
                          <a:r>
                            <a:rPr lang="en-US" sz="1100" dirty="0"/>
                            <a:t>10</a:t>
                          </a:r>
                        </a:p>
                      </a:txBody>
                      <a:tcPr/>
                    </a:tc>
                    <a:extLst>
                      <a:ext uri="{0D108BD9-81ED-4DB2-BD59-A6C34878D82A}">
                        <a16:rowId xmlns:a16="http://schemas.microsoft.com/office/drawing/2014/main" val="3867632562"/>
                      </a:ext>
                    </a:extLst>
                  </a:tr>
                </a:tbl>
              </a:graphicData>
            </a:graphic>
          </p:graphicFrame>
        </mc:Choice>
        <mc:Fallback xmlns="">
          <p:graphicFrame>
            <p:nvGraphicFramePr>
              <p:cNvPr id="25" name="Table 24">
                <a:extLst>
                  <a:ext uri="{FF2B5EF4-FFF2-40B4-BE49-F238E27FC236}">
                    <a16:creationId xmlns:a16="http://schemas.microsoft.com/office/drawing/2014/main" id="{52EB16B7-D52B-4D53-A27A-B17F6EEF4967}"/>
                  </a:ext>
                </a:extLst>
              </p:cNvPr>
              <p:cNvGraphicFramePr>
                <a:graphicFrameLocks noGrp="1"/>
              </p:cNvGraphicFramePr>
              <p:nvPr>
                <p:extLst>
                  <p:ext uri="{D42A27DB-BD31-4B8C-83A1-F6EECF244321}">
                    <p14:modId xmlns:p14="http://schemas.microsoft.com/office/powerpoint/2010/main" val="2868302074"/>
                  </p:ext>
                </p:extLst>
              </p:nvPr>
            </p:nvGraphicFramePr>
            <p:xfrm>
              <a:off x="5835607" y="4227053"/>
              <a:ext cx="1753753" cy="800408"/>
            </p:xfrm>
            <a:graphic>
              <a:graphicData uri="http://schemas.openxmlformats.org/drawingml/2006/table">
                <a:tbl>
                  <a:tblPr firstRow="1" bandRow="1">
                    <a:tableStyleId>{5940675A-B579-460E-94D1-54222C63F5DA}</a:tableStyleId>
                  </a:tblPr>
                  <a:tblGrid>
                    <a:gridCol w="532845">
                      <a:extLst>
                        <a:ext uri="{9D8B030D-6E8A-4147-A177-3AD203B41FA5}">
                          <a16:colId xmlns:a16="http://schemas.microsoft.com/office/drawing/2014/main" val="2502658902"/>
                        </a:ext>
                      </a:extLst>
                    </a:gridCol>
                    <a:gridCol w="610454">
                      <a:extLst>
                        <a:ext uri="{9D8B030D-6E8A-4147-A177-3AD203B41FA5}">
                          <a16:colId xmlns:a16="http://schemas.microsoft.com/office/drawing/2014/main" val="1375340040"/>
                        </a:ext>
                      </a:extLst>
                    </a:gridCol>
                    <a:gridCol w="610454">
                      <a:extLst>
                        <a:ext uri="{9D8B030D-6E8A-4147-A177-3AD203B41FA5}">
                          <a16:colId xmlns:a16="http://schemas.microsoft.com/office/drawing/2014/main" val="3937687127"/>
                        </a:ext>
                      </a:extLst>
                    </a:gridCol>
                  </a:tblGrid>
                  <a:tr h="259080">
                    <a:tc>
                      <a:txBody>
                        <a:bodyPr/>
                        <a:lstStyle/>
                        <a:p>
                          <a:pPr algn="ctr"/>
                          <a:endParaRPr lang="en-US" sz="1100" dirty="0"/>
                        </a:p>
                      </a:txBody>
                      <a:tcPr/>
                    </a:tc>
                    <a:tc>
                      <a:txBody>
                        <a:bodyPr/>
                        <a:lstStyle/>
                        <a:p>
                          <a:endParaRPr lang="en-US"/>
                        </a:p>
                      </a:txBody>
                      <a:tcPr>
                        <a:blipFill>
                          <a:blip r:embed="rId8"/>
                          <a:stretch>
                            <a:fillRect l="-89000" t="-2326" r="-103000" b="-216279"/>
                          </a:stretch>
                        </a:blipFill>
                      </a:tcPr>
                    </a:tc>
                    <a:tc>
                      <a:txBody>
                        <a:bodyPr/>
                        <a:lstStyle/>
                        <a:p>
                          <a:endParaRPr lang="en-US"/>
                        </a:p>
                      </a:txBody>
                      <a:tcPr>
                        <a:blipFill>
                          <a:blip r:embed="rId8"/>
                          <a:stretch>
                            <a:fillRect l="-189000" t="-2326" r="-3000" b="-216279"/>
                          </a:stretch>
                        </a:blipFill>
                      </a:tcPr>
                    </a:tc>
                    <a:extLst>
                      <a:ext uri="{0D108BD9-81ED-4DB2-BD59-A6C34878D82A}">
                        <a16:rowId xmlns:a16="http://schemas.microsoft.com/office/drawing/2014/main" val="662212550"/>
                      </a:ext>
                    </a:extLst>
                  </a:tr>
                  <a:tr h="270664">
                    <a:tc>
                      <a:txBody>
                        <a:bodyPr/>
                        <a:lstStyle/>
                        <a:p>
                          <a:endParaRPr lang="en-US"/>
                        </a:p>
                      </a:txBody>
                      <a:tcPr>
                        <a:blipFill>
                          <a:blip r:embed="rId8"/>
                          <a:stretch>
                            <a:fillRect l="-1136" t="-100000" r="-230682" b="-111364"/>
                          </a:stretch>
                        </a:blipFill>
                      </a:tcPr>
                    </a:tc>
                    <a:tc>
                      <a:txBody>
                        <a:bodyPr/>
                        <a:lstStyle/>
                        <a:p>
                          <a:pPr algn="ctr"/>
                          <a:r>
                            <a:rPr lang="en-US" sz="1100" dirty="0"/>
                            <a:t>10</a:t>
                          </a:r>
                        </a:p>
                      </a:txBody>
                      <a:tcPr/>
                    </a:tc>
                    <a:tc>
                      <a:txBody>
                        <a:bodyPr/>
                        <a:lstStyle/>
                        <a:p>
                          <a:pPr algn="ctr"/>
                          <a:r>
                            <a:rPr lang="en-US" sz="1100" dirty="0"/>
                            <a:t>0</a:t>
                          </a:r>
                        </a:p>
                      </a:txBody>
                      <a:tcPr/>
                    </a:tc>
                    <a:extLst>
                      <a:ext uri="{0D108BD9-81ED-4DB2-BD59-A6C34878D82A}">
                        <a16:rowId xmlns:a16="http://schemas.microsoft.com/office/drawing/2014/main" val="707987927"/>
                      </a:ext>
                    </a:extLst>
                  </a:tr>
                  <a:tr h="270664">
                    <a:tc>
                      <a:txBody>
                        <a:bodyPr/>
                        <a:lstStyle/>
                        <a:p>
                          <a:endParaRPr lang="en-US"/>
                        </a:p>
                      </a:txBody>
                      <a:tcPr>
                        <a:blipFill>
                          <a:blip r:embed="rId8"/>
                          <a:stretch>
                            <a:fillRect l="-1136" t="-195556" r="-230682" b="-8889"/>
                          </a:stretch>
                        </a:blipFill>
                      </a:tcPr>
                    </a:tc>
                    <a:tc>
                      <a:txBody>
                        <a:bodyPr/>
                        <a:lstStyle/>
                        <a:p>
                          <a:pPr algn="ctr"/>
                          <a:r>
                            <a:rPr lang="en-US" sz="1100" dirty="0"/>
                            <a:t>0</a:t>
                          </a:r>
                        </a:p>
                      </a:txBody>
                      <a:tcPr/>
                    </a:tc>
                    <a:tc>
                      <a:txBody>
                        <a:bodyPr/>
                        <a:lstStyle/>
                        <a:p>
                          <a:pPr algn="ctr"/>
                          <a:r>
                            <a:rPr lang="en-US" sz="1100" dirty="0"/>
                            <a:t>10</a:t>
                          </a:r>
                        </a:p>
                      </a:txBody>
                      <a:tcPr/>
                    </a:tc>
                    <a:extLst>
                      <a:ext uri="{0D108BD9-81ED-4DB2-BD59-A6C34878D82A}">
                        <a16:rowId xmlns:a16="http://schemas.microsoft.com/office/drawing/2014/main" val="3867632562"/>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26" name="Table 25">
                <a:extLst>
                  <a:ext uri="{FF2B5EF4-FFF2-40B4-BE49-F238E27FC236}">
                    <a16:creationId xmlns:a16="http://schemas.microsoft.com/office/drawing/2014/main" id="{C433C7F2-7BB4-46A3-82A6-567A45A4E86F}"/>
                  </a:ext>
                </a:extLst>
              </p:cNvPr>
              <p:cNvGraphicFramePr>
                <a:graphicFrameLocks noGrp="1"/>
              </p:cNvGraphicFramePr>
              <p:nvPr>
                <p:extLst>
                  <p:ext uri="{D42A27DB-BD31-4B8C-83A1-F6EECF244321}">
                    <p14:modId xmlns:p14="http://schemas.microsoft.com/office/powerpoint/2010/main" val="1525859764"/>
                  </p:ext>
                </p:extLst>
              </p:nvPr>
            </p:nvGraphicFramePr>
            <p:xfrm>
              <a:off x="5835607" y="5163569"/>
              <a:ext cx="1749057" cy="790863"/>
            </p:xfrm>
            <a:graphic>
              <a:graphicData uri="http://schemas.openxmlformats.org/drawingml/2006/table">
                <a:tbl>
                  <a:tblPr firstRow="1" bandRow="1">
                    <a:tableStyleId>{5940675A-B579-460E-94D1-54222C63F5DA}</a:tableStyleId>
                  </a:tblPr>
                  <a:tblGrid>
                    <a:gridCol w="583019">
                      <a:extLst>
                        <a:ext uri="{9D8B030D-6E8A-4147-A177-3AD203B41FA5}">
                          <a16:colId xmlns:a16="http://schemas.microsoft.com/office/drawing/2014/main" val="2502658902"/>
                        </a:ext>
                      </a:extLst>
                    </a:gridCol>
                    <a:gridCol w="583019">
                      <a:extLst>
                        <a:ext uri="{9D8B030D-6E8A-4147-A177-3AD203B41FA5}">
                          <a16:colId xmlns:a16="http://schemas.microsoft.com/office/drawing/2014/main" val="1375340040"/>
                        </a:ext>
                      </a:extLst>
                    </a:gridCol>
                    <a:gridCol w="583019">
                      <a:extLst>
                        <a:ext uri="{9D8B030D-6E8A-4147-A177-3AD203B41FA5}">
                          <a16:colId xmlns:a16="http://schemas.microsoft.com/office/drawing/2014/main" val="3937687127"/>
                        </a:ext>
                      </a:extLst>
                    </a:gridCol>
                  </a:tblGrid>
                  <a:tr h="263621">
                    <a:tc>
                      <a:txBody>
                        <a:bodyPr/>
                        <a:lstStyle/>
                        <a:p>
                          <a:pPr algn="ctr"/>
                          <a:endParaRPr lang="en-US" sz="1100" dirty="0"/>
                        </a:p>
                      </a:txBody>
                      <a:tcPr/>
                    </a:tc>
                    <a:tc>
                      <a:txBody>
                        <a:bodyPr/>
                        <a:lstStyle/>
                        <a:p>
                          <a:pPr algn="ctr"/>
                          <a:r>
                            <a:rPr lang="en-US" sz="1100" dirty="0"/>
                            <a:t>x=0</a:t>
                          </a:r>
                        </a:p>
                      </a:txBody>
                      <a:tcPr/>
                    </a:tc>
                    <a:tc>
                      <a:txBody>
                        <a:bodyPr/>
                        <a:lstStyle/>
                        <a:p>
                          <a:pPr algn="ctr"/>
                          <a:r>
                            <a:rPr lang="en-US" sz="1100" dirty="0"/>
                            <a:t>x=1</a:t>
                          </a:r>
                        </a:p>
                      </a:txBody>
                      <a:tcPr/>
                    </a:tc>
                    <a:extLst>
                      <a:ext uri="{0D108BD9-81ED-4DB2-BD59-A6C34878D82A}">
                        <a16:rowId xmlns:a16="http://schemas.microsoft.com/office/drawing/2014/main" val="662212550"/>
                      </a:ext>
                    </a:extLst>
                  </a:tr>
                  <a:tr h="263621">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=0</m:t>
                                </m:r>
                              </m:oMath>
                            </m:oMathPara>
                          </a14:m>
                          <a:endParaRPr lang="en-US" sz="1100" dirty="0"/>
                        </a:p>
                      </a:txBody>
                      <a:tcPr/>
                    </a:tc>
                    <a:tc>
                      <a:txBody>
                        <a:bodyPr/>
                        <a:lstStyle/>
                        <a:p>
                          <a:pPr algn="ctr"/>
                          <a:r>
                            <a:rPr lang="en-US" sz="1100" dirty="0"/>
                            <a:t>5</a:t>
                          </a:r>
                        </a:p>
                      </a:txBody>
                      <a:tcPr/>
                    </a:tc>
                    <a:tc>
                      <a:txBody>
                        <a:bodyPr/>
                        <a:lstStyle/>
                        <a:p>
                          <a:pPr algn="ctr"/>
                          <a:r>
                            <a:rPr lang="en-US" sz="1100" dirty="0"/>
                            <a:t>5</a:t>
                          </a:r>
                        </a:p>
                      </a:txBody>
                      <a:tcPr/>
                    </a:tc>
                    <a:extLst>
                      <a:ext uri="{0D108BD9-81ED-4DB2-BD59-A6C34878D82A}">
                        <a16:rowId xmlns:a16="http://schemas.microsoft.com/office/drawing/2014/main" val="707987927"/>
                      </a:ext>
                    </a:extLst>
                  </a:tr>
                  <a:tr h="263621">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𝑦</m:t>
                                </m:r>
                                <m:r>
                                  <a:rPr lang="en-US" sz="1100" i="1" dirty="0" smtClean="0">
                                    <a:latin typeface="Cambria Math" panose="02040503050406030204" pitchFamily="18" charset="0"/>
                                  </a:rPr>
                                  <m:t>=1</m:t>
                                </m:r>
                              </m:oMath>
                            </m:oMathPara>
                          </a14:m>
                          <a:endParaRPr lang="en-US" sz="1100" dirty="0"/>
                        </a:p>
                      </a:txBody>
                      <a:tcPr/>
                    </a:tc>
                    <a:tc>
                      <a:txBody>
                        <a:bodyPr/>
                        <a:lstStyle/>
                        <a:p>
                          <a:pPr algn="ctr"/>
                          <a:r>
                            <a:rPr lang="en-US" sz="1100" dirty="0"/>
                            <a:t>5</a:t>
                          </a:r>
                        </a:p>
                      </a:txBody>
                      <a:tcPr/>
                    </a:tc>
                    <a:tc>
                      <a:txBody>
                        <a:bodyPr/>
                        <a:lstStyle/>
                        <a:p>
                          <a:pPr algn="ctr"/>
                          <a:r>
                            <a:rPr lang="en-US" sz="1100" dirty="0"/>
                            <a:t>5</a:t>
                          </a:r>
                        </a:p>
                      </a:txBody>
                      <a:tcPr/>
                    </a:tc>
                    <a:extLst>
                      <a:ext uri="{0D108BD9-81ED-4DB2-BD59-A6C34878D82A}">
                        <a16:rowId xmlns:a16="http://schemas.microsoft.com/office/drawing/2014/main" val="3867632562"/>
                      </a:ext>
                    </a:extLst>
                  </a:tr>
                </a:tbl>
              </a:graphicData>
            </a:graphic>
          </p:graphicFrame>
        </mc:Choice>
        <mc:Fallback xmlns="">
          <p:graphicFrame>
            <p:nvGraphicFramePr>
              <p:cNvPr id="26" name="Table 25">
                <a:extLst>
                  <a:ext uri="{FF2B5EF4-FFF2-40B4-BE49-F238E27FC236}">
                    <a16:creationId xmlns:a16="http://schemas.microsoft.com/office/drawing/2014/main" id="{C433C7F2-7BB4-46A3-82A6-567A45A4E86F}"/>
                  </a:ext>
                </a:extLst>
              </p:cNvPr>
              <p:cNvGraphicFramePr>
                <a:graphicFrameLocks noGrp="1"/>
              </p:cNvGraphicFramePr>
              <p:nvPr>
                <p:extLst>
                  <p:ext uri="{D42A27DB-BD31-4B8C-83A1-F6EECF244321}">
                    <p14:modId xmlns:p14="http://schemas.microsoft.com/office/powerpoint/2010/main" val="1525859764"/>
                  </p:ext>
                </p:extLst>
              </p:nvPr>
            </p:nvGraphicFramePr>
            <p:xfrm>
              <a:off x="5835607" y="5163569"/>
              <a:ext cx="1749057" cy="790863"/>
            </p:xfrm>
            <a:graphic>
              <a:graphicData uri="http://schemas.openxmlformats.org/drawingml/2006/table">
                <a:tbl>
                  <a:tblPr firstRow="1" bandRow="1">
                    <a:tableStyleId>{5940675A-B579-460E-94D1-54222C63F5DA}</a:tableStyleId>
                  </a:tblPr>
                  <a:tblGrid>
                    <a:gridCol w="583019">
                      <a:extLst>
                        <a:ext uri="{9D8B030D-6E8A-4147-A177-3AD203B41FA5}">
                          <a16:colId xmlns:a16="http://schemas.microsoft.com/office/drawing/2014/main" val="2502658902"/>
                        </a:ext>
                      </a:extLst>
                    </a:gridCol>
                    <a:gridCol w="583019">
                      <a:extLst>
                        <a:ext uri="{9D8B030D-6E8A-4147-A177-3AD203B41FA5}">
                          <a16:colId xmlns:a16="http://schemas.microsoft.com/office/drawing/2014/main" val="1375340040"/>
                        </a:ext>
                      </a:extLst>
                    </a:gridCol>
                    <a:gridCol w="583019">
                      <a:extLst>
                        <a:ext uri="{9D8B030D-6E8A-4147-A177-3AD203B41FA5}">
                          <a16:colId xmlns:a16="http://schemas.microsoft.com/office/drawing/2014/main" val="3937687127"/>
                        </a:ext>
                      </a:extLst>
                    </a:gridCol>
                  </a:tblGrid>
                  <a:tr h="263621">
                    <a:tc>
                      <a:txBody>
                        <a:bodyPr/>
                        <a:lstStyle/>
                        <a:p>
                          <a:pPr algn="ctr"/>
                          <a:endParaRPr lang="en-US" sz="1100" dirty="0"/>
                        </a:p>
                      </a:txBody>
                      <a:tcPr/>
                    </a:tc>
                    <a:tc>
                      <a:txBody>
                        <a:bodyPr/>
                        <a:lstStyle/>
                        <a:p>
                          <a:pPr algn="ctr"/>
                          <a:r>
                            <a:rPr lang="en-US" sz="1100" dirty="0"/>
                            <a:t>x=0</a:t>
                          </a:r>
                        </a:p>
                      </a:txBody>
                      <a:tcPr/>
                    </a:tc>
                    <a:tc>
                      <a:txBody>
                        <a:bodyPr/>
                        <a:lstStyle/>
                        <a:p>
                          <a:pPr algn="ctr"/>
                          <a:r>
                            <a:rPr lang="en-US" sz="1100" dirty="0"/>
                            <a:t>x=1</a:t>
                          </a:r>
                        </a:p>
                      </a:txBody>
                      <a:tcPr/>
                    </a:tc>
                    <a:extLst>
                      <a:ext uri="{0D108BD9-81ED-4DB2-BD59-A6C34878D82A}">
                        <a16:rowId xmlns:a16="http://schemas.microsoft.com/office/drawing/2014/main" val="662212550"/>
                      </a:ext>
                    </a:extLst>
                  </a:tr>
                  <a:tr h="263621">
                    <a:tc>
                      <a:txBody>
                        <a:bodyPr/>
                        <a:lstStyle/>
                        <a:p>
                          <a:endParaRPr lang="en-US"/>
                        </a:p>
                      </a:txBody>
                      <a:tcPr>
                        <a:blipFill>
                          <a:blip r:embed="rId9"/>
                          <a:stretch>
                            <a:fillRect l="-1042" t="-100000" r="-202083" b="-111364"/>
                          </a:stretch>
                        </a:blipFill>
                      </a:tcPr>
                    </a:tc>
                    <a:tc>
                      <a:txBody>
                        <a:bodyPr/>
                        <a:lstStyle/>
                        <a:p>
                          <a:pPr algn="ctr"/>
                          <a:r>
                            <a:rPr lang="en-US" sz="1100" dirty="0"/>
                            <a:t>5</a:t>
                          </a:r>
                        </a:p>
                      </a:txBody>
                      <a:tcPr/>
                    </a:tc>
                    <a:tc>
                      <a:txBody>
                        <a:bodyPr/>
                        <a:lstStyle/>
                        <a:p>
                          <a:pPr algn="ctr"/>
                          <a:r>
                            <a:rPr lang="en-US" sz="1100" dirty="0"/>
                            <a:t>5</a:t>
                          </a:r>
                        </a:p>
                      </a:txBody>
                      <a:tcPr/>
                    </a:tc>
                    <a:extLst>
                      <a:ext uri="{0D108BD9-81ED-4DB2-BD59-A6C34878D82A}">
                        <a16:rowId xmlns:a16="http://schemas.microsoft.com/office/drawing/2014/main" val="707987927"/>
                      </a:ext>
                    </a:extLst>
                  </a:tr>
                  <a:tr h="263621">
                    <a:tc>
                      <a:txBody>
                        <a:bodyPr/>
                        <a:lstStyle/>
                        <a:p>
                          <a:endParaRPr lang="en-US"/>
                        </a:p>
                      </a:txBody>
                      <a:tcPr>
                        <a:blipFill>
                          <a:blip r:embed="rId9"/>
                          <a:stretch>
                            <a:fillRect l="-1042" t="-204651" r="-202083" b="-13953"/>
                          </a:stretch>
                        </a:blipFill>
                      </a:tcPr>
                    </a:tc>
                    <a:tc>
                      <a:txBody>
                        <a:bodyPr/>
                        <a:lstStyle/>
                        <a:p>
                          <a:pPr algn="ctr"/>
                          <a:r>
                            <a:rPr lang="en-US" sz="1100" dirty="0"/>
                            <a:t>5</a:t>
                          </a:r>
                        </a:p>
                      </a:txBody>
                      <a:tcPr/>
                    </a:tc>
                    <a:tc>
                      <a:txBody>
                        <a:bodyPr/>
                        <a:lstStyle/>
                        <a:p>
                          <a:pPr algn="ctr"/>
                          <a:r>
                            <a:rPr lang="en-US" sz="1100" dirty="0"/>
                            <a:t>5</a:t>
                          </a:r>
                        </a:p>
                      </a:txBody>
                      <a:tcPr/>
                    </a:tc>
                    <a:extLst>
                      <a:ext uri="{0D108BD9-81ED-4DB2-BD59-A6C34878D82A}">
                        <a16:rowId xmlns:a16="http://schemas.microsoft.com/office/drawing/2014/main" val="3867632562"/>
                      </a:ext>
                    </a:extLst>
                  </a:tr>
                </a:tbl>
              </a:graphicData>
            </a:graphic>
          </p:graphicFrame>
        </mc:Fallback>
      </mc:AlternateContent>
      <p:sp>
        <p:nvSpPr>
          <p:cNvPr id="27" name="TextBox 26">
            <a:extLst>
              <a:ext uri="{FF2B5EF4-FFF2-40B4-BE49-F238E27FC236}">
                <a16:creationId xmlns:a16="http://schemas.microsoft.com/office/drawing/2014/main" id="{72F5CB54-D471-48AF-975C-A7C25E84A926}"/>
              </a:ext>
            </a:extLst>
          </p:cNvPr>
          <p:cNvSpPr txBox="1"/>
          <p:nvPr/>
        </p:nvSpPr>
        <p:spPr>
          <a:xfrm>
            <a:off x="7584666" y="4442591"/>
            <a:ext cx="2828315" cy="369332"/>
          </a:xfrm>
          <a:prstGeom prst="rect">
            <a:avLst/>
          </a:prstGeom>
          <a:noFill/>
        </p:spPr>
        <p:txBody>
          <a:bodyPr wrap="square" rtlCol="0">
            <a:spAutoFit/>
          </a:bodyPr>
          <a:lstStyle/>
          <a:p>
            <a:r>
              <a:rPr lang="en-US" dirty="0"/>
              <a:t>Perfect predictor </a:t>
            </a:r>
            <a:r>
              <a:rPr lang="en-US" dirty="0">
                <a:sym typeface="Wingdings" panose="05000000000000000000" pitchFamily="2" charset="2"/>
              </a:rPr>
              <a:t> high MI</a:t>
            </a:r>
            <a:endParaRPr lang="en-US" dirty="0"/>
          </a:p>
        </p:txBody>
      </p:sp>
      <p:sp>
        <p:nvSpPr>
          <p:cNvPr id="28" name="TextBox 27">
            <a:extLst>
              <a:ext uri="{FF2B5EF4-FFF2-40B4-BE49-F238E27FC236}">
                <a16:creationId xmlns:a16="http://schemas.microsoft.com/office/drawing/2014/main" id="{D786C313-5528-4E5A-997B-69257107DD7A}"/>
              </a:ext>
            </a:extLst>
          </p:cNvPr>
          <p:cNvSpPr txBox="1"/>
          <p:nvPr/>
        </p:nvSpPr>
        <p:spPr>
          <a:xfrm>
            <a:off x="7584665" y="5419995"/>
            <a:ext cx="2828315" cy="369332"/>
          </a:xfrm>
          <a:prstGeom prst="rect">
            <a:avLst/>
          </a:prstGeom>
          <a:noFill/>
        </p:spPr>
        <p:txBody>
          <a:bodyPr wrap="square" rtlCol="0">
            <a:spAutoFit/>
          </a:bodyPr>
          <a:lstStyle/>
          <a:p>
            <a:r>
              <a:rPr lang="en-US" dirty="0"/>
              <a:t>No Information </a:t>
            </a:r>
            <a:r>
              <a:rPr lang="en-US" dirty="0">
                <a:sym typeface="Wingdings" panose="05000000000000000000" pitchFamily="2" charset="2"/>
              </a:rPr>
              <a:t> 0 MI</a:t>
            </a:r>
            <a:endParaRPr lang="en-US" dirty="0"/>
          </a:p>
        </p:txBody>
      </p:sp>
      <mc:AlternateContent xmlns:mc="http://schemas.openxmlformats.org/markup-compatibility/2006" xmlns:a14="http://schemas.microsoft.com/office/drawing/2010/main">
        <mc:Choice Requires="a14">
          <p:sp>
            <p:nvSpPr>
              <p:cNvPr id="29" name="Rectangle 28">
                <a:extLst>
                  <a:ext uri="{FF2B5EF4-FFF2-40B4-BE49-F238E27FC236}">
                    <a16:creationId xmlns:a16="http://schemas.microsoft.com/office/drawing/2014/main" id="{848E1E00-C9B3-4D56-B10E-95765465BDC6}"/>
                  </a:ext>
                </a:extLst>
              </p:cNvPr>
              <p:cNvSpPr/>
              <p:nvPr/>
            </p:nvSpPr>
            <p:spPr>
              <a:xfrm>
                <a:off x="8766280" y="2561217"/>
                <a:ext cx="2243691" cy="50731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200" b="1" i="1" smtClean="0">
                          <a:latin typeface="Cambria Math" panose="02040503050406030204" pitchFamily="18" charset="0"/>
                        </a:rPr>
                        <m:t>= .</m:t>
                      </m:r>
                      <m:r>
                        <a:rPr lang="en-US" sz="1200" b="1" i="1" smtClean="0">
                          <a:latin typeface="Cambria Math" panose="02040503050406030204" pitchFamily="18" charset="0"/>
                        </a:rPr>
                        <m:t>𝟑</m:t>
                      </m:r>
                      <m:r>
                        <a:rPr lang="en-US" sz="1200" b="1" i="1" smtClean="0">
                          <a:latin typeface="Cambria Math" panose="02040503050406030204" pitchFamily="18" charset="0"/>
                        </a:rPr>
                        <m:t> ∗</m:t>
                      </m:r>
                      <m:r>
                        <a:rPr lang="en-US" sz="1200" b="1" i="1" smtClean="0">
                          <a:latin typeface="Cambria Math" panose="02040503050406030204" pitchFamily="18" charset="0"/>
                        </a:rPr>
                        <m:t>𝒍𝒐𝒈</m:t>
                      </m:r>
                      <m:d>
                        <m:dPr>
                          <m:ctrlPr>
                            <a:rPr lang="en-US" sz="1200" b="1" i="1" smtClean="0">
                              <a:latin typeface="Cambria Math" panose="02040503050406030204" pitchFamily="18" charset="0"/>
                            </a:rPr>
                          </m:ctrlPr>
                        </m:dPr>
                        <m:e>
                          <m:f>
                            <m:fPr>
                              <m:ctrlPr>
                                <a:rPr lang="en-US" sz="1200" b="1" i="1" smtClean="0">
                                  <a:latin typeface="Cambria Math" panose="02040503050406030204" pitchFamily="18" charset="0"/>
                                </a:rPr>
                              </m:ctrlPr>
                            </m:fPr>
                            <m:num>
                              <m:r>
                                <a:rPr lang="en-US" sz="1200" b="1" i="1" smtClean="0">
                                  <a:latin typeface="Cambria Math" panose="02040503050406030204" pitchFamily="18" charset="0"/>
                                </a:rPr>
                                <m:t>.</m:t>
                              </m:r>
                              <m:r>
                                <a:rPr lang="en-US" sz="1200" b="1" i="1" smtClean="0">
                                  <a:latin typeface="Cambria Math" panose="02040503050406030204" pitchFamily="18" charset="0"/>
                                </a:rPr>
                                <m:t>𝟑</m:t>
                              </m:r>
                            </m:num>
                            <m:den>
                              <m:r>
                                <a:rPr lang="en-US" sz="1200" b="1" i="1" smtClean="0">
                                  <a:latin typeface="Cambria Math" panose="02040503050406030204" pitchFamily="18" charset="0"/>
                                </a:rPr>
                                <m:t>.</m:t>
                              </m:r>
                              <m:r>
                                <a:rPr lang="en-US" sz="1200" b="1" i="1" smtClean="0">
                                  <a:latin typeface="Cambria Math" panose="02040503050406030204" pitchFamily="18" charset="0"/>
                                </a:rPr>
                                <m:t>𝟓</m:t>
                              </m:r>
                              <m:r>
                                <a:rPr lang="en-US" sz="1200" b="1" i="1" smtClean="0">
                                  <a:latin typeface="Cambria Math" panose="02040503050406030204" pitchFamily="18" charset="0"/>
                                </a:rPr>
                                <m:t> ∗ .</m:t>
                              </m:r>
                              <m:r>
                                <a:rPr lang="en-US" sz="1200" b="1" i="1" smtClean="0">
                                  <a:latin typeface="Cambria Math" panose="02040503050406030204" pitchFamily="18" charset="0"/>
                                </a:rPr>
                                <m:t>𝟒</m:t>
                              </m:r>
                            </m:den>
                          </m:f>
                        </m:e>
                      </m:d>
                      <m:r>
                        <a:rPr lang="en-US" sz="1200" b="1" i="1" smtClean="0">
                          <a:latin typeface="Cambria Math" panose="02040503050406030204" pitchFamily="18" charset="0"/>
                        </a:rPr>
                        <m:t>=</m:t>
                      </m:r>
                      <m:r>
                        <a:rPr lang="en-US" sz="1200" b="1" i="1" smtClean="0">
                          <a:latin typeface="Cambria Math" panose="02040503050406030204" pitchFamily="18" charset="0"/>
                        </a:rPr>
                        <m:t>𝟎</m:t>
                      </m:r>
                      <m:r>
                        <a:rPr lang="en-US" sz="1200" b="1" i="1" smtClean="0">
                          <a:latin typeface="Cambria Math" panose="02040503050406030204" pitchFamily="18" charset="0"/>
                        </a:rPr>
                        <m:t>.</m:t>
                      </m:r>
                      <m:r>
                        <a:rPr lang="en-US" sz="1200" b="1" i="1" smtClean="0">
                          <a:latin typeface="Cambria Math" panose="02040503050406030204" pitchFamily="18" charset="0"/>
                        </a:rPr>
                        <m:t>𝟏𝟐𝟐</m:t>
                      </m:r>
                    </m:oMath>
                  </m:oMathPara>
                </a14:m>
                <a:endParaRPr lang="en-US" sz="1200" dirty="0"/>
              </a:p>
            </p:txBody>
          </p:sp>
        </mc:Choice>
        <mc:Fallback xmlns="">
          <p:sp>
            <p:nvSpPr>
              <p:cNvPr id="29" name="Rectangle 28">
                <a:extLst>
                  <a:ext uri="{FF2B5EF4-FFF2-40B4-BE49-F238E27FC236}">
                    <a16:creationId xmlns:a16="http://schemas.microsoft.com/office/drawing/2014/main" id="{848E1E00-C9B3-4D56-B10E-95765465BDC6}"/>
                  </a:ext>
                </a:extLst>
              </p:cNvPr>
              <p:cNvSpPr>
                <a:spLocks noRot="1" noChangeAspect="1" noMove="1" noResize="1" noEditPoints="1" noAdjustHandles="1" noChangeArrowheads="1" noChangeShapeType="1" noTextEdit="1"/>
              </p:cNvSpPr>
              <p:nvPr/>
            </p:nvSpPr>
            <p:spPr>
              <a:xfrm>
                <a:off x="8766280" y="2561217"/>
                <a:ext cx="2243691" cy="507318"/>
              </a:xfrm>
              <a:prstGeom prst="rect">
                <a:avLst/>
              </a:prstGeom>
              <a:blipFill>
                <a:blip r:embed="rId10"/>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C5397168-B33E-477C-A4D5-ABCC7BBC0E2D}"/>
              </a:ext>
            </a:extLst>
          </p:cNvPr>
          <p:cNvSpPr txBox="1"/>
          <p:nvPr/>
        </p:nvSpPr>
        <p:spPr>
          <a:xfrm>
            <a:off x="9453105" y="144883"/>
            <a:ext cx="2567053" cy="2031325"/>
          </a:xfrm>
          <a:prstGeom prst="rect">
            <a:avLst/>
          </a:prstGeom>
          <a:noFill/>
        </p:spPr>
        <p:txBody>
          <a:bodyPr wrap="square" rtlCol="0">
            <a:spAutoFit/>
          </a:bodyPr>
          <a:lstStyle/>
          <a:p>
            <a:r>
              <a:rPr lang="en-US" sz="1400" b="1" dirty="0"/>
              <a:t>Correlation</a:t>
            </a:r>
            <a:r>
              <a:rPr lang="en-US" sz="1400" dirty="0"/>
              <a:t>:</a:t>
            </a:r>
          </a:p>
          <a:p>
            <a:r>
              <a:rPr lang="en-US" sz="1400" dirty="0"/>
              <a:t>Strength of linear relationship between variables.</a:t>
            </a:r>
          </a:p>
          <a:p>
            <a:endParaRPr lang="en-US" sz="1400" dirty="0"/>
          </a:p>
          <a:p>
            <a:r>
              <a:rPr lang="en-US" sz="1400" b="1" dirty="0"/>
              <a:t>Mutual Information</a:t>
            </a:r>
            <a:r>
              <a:rPr lang="en-US" sz="1400" dirty="0"/>
              <a:t>: </a:t>
            </a:r>
          </a:p>
          <a:p>
            <a:r>
              <a:rPr lang="en-US" sz="1400" dirty="0"/>
              <a:t>How much you learn about one variable by knowing the value of the other variable.</a:t>
            </a:r>
          </a:p>
          <a:p>
            <a:endParaRPr lang="en-US" sz="1400" dirty="0"/>
          </a:p>
        </p:txBody>
      </p:sp>
    </p:spTree>
    <p:extLst>
      <p:ext uri="{BB962C8B-B14F-4D97-AF65-F5344CB8AC3E}">
        <p14:creationId xmlns:p14="http://schemas.microsoft.com/office/powerpoint/2010/main" val="124148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ppt_x"/>
                                          </p:val>
                                        </p:tav>
                                        <p:tav tm="100000">
                                          <p:val>
                                            <p:strVal val="#ppt_x"/>
                                          </p:val>
                                        </p:tav>
                                      </p:tavLst>
                                    </p:anim>
                                    <p:anim calcmode="lin" valueType="num">
                                      <p:cBhvr additive="base">
                                        <p:cTn id="6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additive="base">
                                        <p:cTn id="65" dur="500" fill="hold"/>
                                        <p:tgtEl>
                                          <p:spTgt spid="25"/>
                                        </p:tgtEl>
                                        <p:attrNameLst>
                                          <p:attrName>ppt_x</p:attrName>
                                        </p:attrNameLst>
                                      </p:cBhvr>
                                      <p:tavLst>
                                        <p:tav tm="0">
                                          <p:val>
                                            <p:strVal val="#ppt_x"/>
                                          </p:val>
                                        </p:tav>
                                        <p:tav tm="100000">
                                          <p:val>
                                            <p:strVal val="#ppt_x"/>
                                          </p:val>
                                        </p:tav>
                                      </p:tavLst>
                                    </p:anim>
                                    <p:anim calcmode="lin" valueType="num">
                                      <p:cBhvr additive="base">
                                        <p:cTn id="6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ppt_x"/>
                                          </p:val>
                                        </p:tav>
                                        <p:tav tm="100000">
                                          <p:val>
                                            <p:strVal val="#ppt_x"/>
                                          </p:val>
                                        </p:tav>
                                      </p:tavLst>
                                    </p:anim>
                                    <p:anim calcmode="lin" valueType="num">
                                      <p:cBhvr additive="base">
                                        <p:cTn id="7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10" grpId="0"/>
      <p:bldP spid="17" grpId="0"/>
      <p:bldP spid="18" grpId="0"/>
      <p:bldP spid="27" grpId="0"/>
      <p:bldP spid="28" grpId="0"/>
      <p:bldP spid="2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038FB-3A62-4A02-BC30-B09E9B1CC443}"/>
              </a:ext>
            </a:extLst>
          </p:cNvPr>
          <p:cNvSpPr>
            <a:spLocks noGrp="1"/>
          </p:cNvSpPr>
          <p:nvPr>
            <p:ph type="title"/>
          </p:nvPr>
        </p:nvSpPr>
        <p:spPr>
          <a:xfrm>
            <a:off x="447312" y="204583"/>
            <a:ext cx="7244816" cy="716798"/>
          </a:xfrm>
        </p:spPr>
        <p:txBody>
          <a:bodyPr>
            <a:normAutofit/>
          </a:bodyPr>
          <a:lstStyle/>
          <a:p>
            <a:r>
              <a:rPr lang="en-US" sz="3600" dirty="0"/>
              <a:t>Feature Selection: Accuracy (wrapper)</a:t>
            </a:r>
          </a:p>
        </p:txBody>
      </p:sp>
      <p:sp>
        <p:nvSpPr>
          <p:cNvPr id="3" name="Content Placeholder 2">
            <a:extLst>
              <a:ext uri="{FF2B5EF4-FFF2-40B4-BE49-F238E27FC236}">
                <a16:creationId xmlns:a16="http://schemas.microsoft.com/office/drawing/2014/main" id="{C6AA31B9-A041-40D5-8D3B-9376195E3940}"/>
              </a:ext>
            </a:extLst>
          </p:cNvPr>
          <p:cNvSpPr>
            <a:spLocks noGrp="1"/>
          </p:cNvSpPr>
          <p:nvPr>
            <p:ph idx="1"/>
          </p:nvPr>
        </p:nvSpPr>
        <p:spPr>
          <a:xfrm>
            <a:off x="447312" y="2039039"/>
            <a:ext cx="5541270" cy="4001975"/>
          </a:xfrm>
        </p:spPr>
        <p:txBody>
          <a:bodyPr>
            <a:normAutofit/>
          </a:bodyPr>
          <a:lstStyle/>
          <a:p>
            <a:r>
              <a:rPr lang="en-US" sz="2000" dirty="0"/>
              <a:t>Greedy search, adding or removing features</a:t>
            </a:r>
          </a:p>
          <a:p>
            <a:pPr marL="0" indent="0">
              <a:buNone/>
            </a:pPr>
            <a:endParaRPr lang="en-US" sz="2000" dirty="0"/>
          </a:p>
          <a:p>
            <a:pPr marL="457200" lvl="1" indent="0">
              <a:buNone/>
            </a:pPr>
            <a:r>
              <a:rPr lang="en-US" sz="1800" dirty="0"/>
              <a:t>From baseline, try adding (removing) each candidate</a:t>
            </a:r>
          </a:p>
          <a:p>
            <a:pPr marL="457200" lvl="1" indent="0">
              <a:buNone/>
            </a:pPr>
            <a:r>
              <a:rPr lang="en-US" sz="1800" dirty="0"/>
              <a:t>	Build a model</a:t>
            </a:r>
          </a:p>
          <a:p>
            <a:pPr marL="457200" lvl="1" indent="0">
              <a:buNone/>
            </a:pPr>
            <a:r>
              <a:rPr lang="en-US" sz="1800" dirty="0"/>
              <a:t>	Evaluate </a:t>
            </a:r>
            <a:r>
              <a:rPr lang="en-US" sz="1800" b="1" i="1" dirty="0"/>
              <a:t>on hold out data</a:t>
            </a:r>
          </a:p>
          <a:p>
            <a:pPr marL="457200" lvl="1" indent="0">
              <a:buNone/>
            </a:pPr>
            <a:r>
              <a:rPr lang="en-US" sz="1800" dirty="0"/>
              <a:t>	Add (remove) the best</a:t>
            </a:r>
          </a:p>
          <a:p>
            <a:pPr marL="457200" lvl="1" indent="0">
              <a:buNone/>
            </a:pPr>
            <a:r>
              <a:rPr lang="en-US" sz="1800" dirty="0"/>
              <a:t>Repeat till you get to N</a:t>
            </a:r>
          </a:p>
          <a:p>
            <a:pPr marL="457200" lvl="1" indent="0">
              <a:buNone/>
            </a:pPr>
            <a:endParaRPr lang="en-US" sz="1800" dirty="0"/>
          </a:p>
          <a:p>
            <a:pPr marL="457200" lvl="1" indent="0">
              <a:buNone/>
            </a:pPr>
            <a:endParaRPr lang="en-US" sz="1800" dirty="0"/>
          </a:p>
          <a:p>
            <a:pPr marL="285750" indent="-285750"/>
            <a:r>
              <a:rPr lang="en-US" sz="2000" dirty="0"/>
              <a:t>Optimizes for the:</a:t>
            </a:r>
          </a:p>
          <a:p>
            <a:pPr marL="742950" lvl="1" indent="-285750"/>
            <a:r>
              <a:rPr lang="en-US" sz="1800" dirty="0"/>
              <a:t>Labels</a:t>
            </a:r>
          </a:p>
          <a:p>
            <a:pPr marL="742950" lvl="1" indent="-285750"/>
            <a:r>
              <a:rPr lang="en-US" sz="1800" dirty="0"/>
              <a:t>Modeling process</a:t>
            </a:r>
          </a:p>
          <a:p>
            <a:pPr marL="0" indent="0">
              <a:buNone/>
            </a:pPr>
            <a:endParaRPr lang="en-US" sz="2000" b="1" i="1" dirty="0"/>
          </a:p>
        </p:txBody>
      </p:sp>
      <p:graphicFrame>
        <p:nvGraphicFramePr>
          <p:cNvPr id="5" name="Table 4">
            <a:extLst>
              <a:ext uri="{FF2B5EF4-FFF2-40B4-BE49-F238E27FC236}">
                <a16:creationId xmlns:a16="http://schemas.microsoft.com/office/drawing/2014/main" id="{6FD1899F-5B73-473B-8752-46490F9A41F5}"/>
              </a:ext>
            </a:extLst>
          </p:cNvPr>
          <p:cNvGraphicFramePr>
            <a:graphicFrameLocks noGrp="1"/>
          </p:cNvGraphicFramePr>
          <p:nvPr>
            <p:extLst>
              <p:ext uri="{D42A27DB-BD31-4B8C-83A1-F6EECF244321}">
                <p14:modId xmlns:p14="http://schemas.microsoft.com/office/powerpoint/2010/main" val="167511051"/>
              </p:ext>
            </p:extLst>
          </p:nvPr>
        </p:nvGraphicFramePr>
        <p:xfrm>
          <a:off x="6332742" y="2039039"/>
          <a:ext cx="2251226" cy="3703320"/>
        </p:xfrm>
        <a:graphic>
          <a:graphicData uri="http://schemas.openxmlformats.org/drawingml/2006/table">
            <a:tbl>
              <a:tblPr firstRow="1" bandRow="1">
                <a:tableStyleId>{5940675A-B579-460E-94D1-54222C63F5DA}</a:tableStyleId>
              </a:tblPr>
              <a:tblGrid>
                <a:gridCol w="1125613">
                  <a:extLst>
                    <a:ext uri="{9D8B030D-6E8A-4147-A177-3AD203B41FA5}">
                      <a16:colId xmlns:a16="http://schemas.microsoft.com/office/drawing/2014/main" val="151716090"/>
                    </a:ext>
                  </a:extLst>
                </a:gridCol>
                <a:gridCol w="1125613">
                  <a:extLst>
                    <a:ext uri="{9D8B030D-6E8A-4147-A177-3AD203B41FA5}">
                      <a16:colId xmlns:a16="http://schemas.microsoft.com/office/drawing/2014/main" val="898993644"/>
                    </a:ext>
                  </a:extLst>
                </a:gridCol>
              </a:tblGrid>
              <a:tr h="365636">
                <a:tc>
                  <a:txBody>
                    <a:bodyPr/>
                    <a:lstStyle/>
                    <a:p>
                      <a:pPr algn="ctr"/>
                      <a:r>
                        <a:rPr lang="en-US" dirty="0"/>
                        <a:t>Token</a:t>
                      </a:r>
                    </a:p>
                  </a:txBody>
                  <a:tcPr anchor="ctr"/>
                </a:tc>
                <a:tc>
                  <a:txBody>
                    <a:bodyPr/>
                    <a:lstStyle/>
                    <a:p>
                      <a:pPr algn="ctr"/>
                      <a:r>
                        <a:rPr lang="en-US" dirty="0"/>
                        <a:t>MI</a:t>
                      </a:r>
                    </a:p>
                  </a:txBody>
                  <a:tcPr anchor="ctr"/>
                </a:tc>
                <a:extLst>
                  <a:ext uri="{0D108BD9-81ED-4DB2-BD59-A6C34878D82A}">
                    <a16:rowId xmlns:a16="http://schemas.microsoft.com/office/drawing/2014/main" val="520269139"/>
                  </a:ext>
                </a:extLst>
              </a:tr>
              <a:tr h="370840">
                <a:tc>
                  <a:txBody>
                    <a:bodyPr/>
                    <a:lstStyle/>
                    <a:p>
                      <a:r>
                        <a:rPr lang="en-US" dirty="0"/>
                        <a:t>to</a:t>
                      </a:r>
                    </a:p>
                  </a:txBody>
                  <a:tcPr/>
                </a:tc>
                <a:tc>
                  <a:txBody>
                    <a:bodyPr/>
                    <a:lstStyle/>
                    <a:p>
                      <a:pPr algn="ctr"/>
                      <a:r>
                        <a:rPr lang="en-US" dirty="0"/>
                        <a:t>.3</a:t>
                      </a:r>
                    </a:p>
                  </a:txBody>
                  <a:tcPr/>
                </a:tc>
                <a:extLst>
                  <a:ext uri="{0D108BD9-81ED-4DB2-BD59-A6C34878D82A}">
                    <a16:rowId xmlns:a16="http://schemas.microsoft.com/office/drawing/2014/main" val="4219827488"/>
                  </a:ext>
                </a:extLst>
              </a:tr>
              <a:tr h="370840">
                <a:tc>
                  <a:txBody>
                    <a:bodyPr/>
                    <a:lstStyle/>
                    <a:p>
                      <a:r>
                        <a:rPr lang="en-US" dirty="0"/>
                        <a:t>you</a:t>
                      </a:r>
                    </a:p>
                  </a:txBody>
                  <a:tcPr/>
                </a:tc>
                <a:tc>
                  <a:txBody>
                    <a:bodyPr/>
                    <a:lstStyle/>
                    <a:p>
                      <a:pPr algn="ctr"/>
                      <a:r>
                        <a:rPr lang="en-US" dirty="0"/>
                        <a:t>.29</a:t>
                      </a:r>
                    </a:p>
                  </a:txBody>
                  <a:tcPr/>
                </a:tc>
                <a:extLst>
                  <a:ext uri="{0D108BD9-81ED-4DB2-BD59-A6C34878D82A}">
                    <a16:rowId xmlns:a16="http://schemas.microsoft.com/office/drawing/2014/main" val="146321945"/>
                  </a:ext>
                </a:extLst>
              </a:tr>
              <a:tr h="370840">
                <a:tc>
                  <a:txBody>
                    <a:bodyPr/>
                    <a:lstStyle/>
                    <a:p>
                      <a:r>
                        <a:rPr lang="en-US" dirty="0"/>
                        <a:t>i</a:t>
                      </a:r>
                    </a:p>
                  </a:txBody>
                  <a:tcPr/>
                </a:tc>
                <a:tc>
                  <a:txBody>
                    <a:bodyPr/>
                    <a:lstStyle/>
                    <a:p>
                      <a:pPr algn="ctr"/>
                      <a:r>
                        <a:rPr lang="en-US" dirty="0"/>
                        <a:t>.28</a:t>
                      </a:r>
                    </a:p>
                  </a:txBody>
                  <a:tcPr/>
                </a:tc>
                <a:extLst>
                  <a:ext uri="{0D108BD9-81ED-4DB2-BD59-A6C34878D82A}">
                    <a16:rowId xmlns:a16="http://schemas.microsoft.com/office/drawing/2014/main" val="4038215358"/>
                  </a:ext>
                </a:extLst>
              </a:tr>
              <a:tr h="370840">
                <a:tc>
                  <a:txBody>
                    <a:bodyPr/>
                    <a:lstStyle/>
                    <a:p>
                      <a:r>
                        <a:rPr lang="en-US" dirty="0"/>
                        <a:t>a</a:t>
                      </a:r>
                    </a:p>
                  </a:txBody>
                  <a:tcPr/>
                </a:tc>
                <a:tc>
                  <a:txBody>
                    <a:bodyPr/>
                    <a:lstStyle/>
                    <a:p>
                      <a:pPr algn="ctr"/>
                      <a:r>
                        <a:rPr lang="en-US" dirty="0"/>
                        <a:t>.28</a:t>
                      </a:r>
                    </a:p>
                  </a:txBody>
                  <a:tcPr/>
                </a:tc>
                <a:extLst>
                  <a:ext uri="{0D108BD9-81ED-4DB2-BD59-A6C34878D82A}">
                    <a16:rowId xmlns:a16="http://schemas.microsoft.com/office/drawing/2014/main" val="2985254044"/>
                  </a:ext>
                </a:extLst>
              </a:tr>
              <a:tr h="370840">
                <a:tc>
                  <a:txBody>
                    <a:bodyPr/>
                    <a:lstStyle/>
                    <a:p>
                      <a:r>
                        <a:rPr lang="en-US" dirty="0"/>
                        <a:t>the</a:t>
                      </a:r>
                    </a:p>
                  </a:txBody>
                  <a:tcPr/>
                </a:tc>
                <a:tc>
                  <a:txBody>
                    <a:bodyPr/>
                    <a:lstStyle/>
                    <a:p>
                      <a:pPr algn="ctr"/>
                      <a:r>
                        <a:rPr lang="en-US" dirty="0"/>
                        <a:t>.1</a:t>
                      </a:r>
                    </a:p>
                  </a:txBody>
                  <a:tcPr/>
                </a:tc>
                <a:extLst>
                  <a:ext uri="{0D108BD9-81ED-4DB2-BD59-A6C34878D82A}">
                    <a16:rowId xmlns:a16="http://schemas.microsoft.com/office/drawing/2014/main" val="56893557"/>
                  </a:ext>
                </a:extLst>
              </a:tr>
              <a:tr h="370840">
                <a:tc>
                  <a:txBody>
                    <a:bodyPr/>
                    <a:lstStyle/>
                    <a:p>
                      <a:r>
                        <a:rPr lang="en-US" dirty="0"/>
                        <a:t>and</a:t>
                      </a:r>
                    </a:p>
                  </a:txBody>
                  <a:tcPr/>
                </a:tc>
                <a:tc>
                  <a:txBody>
                    <a:bodyPr/>
                    <a:lstStyle/>
                    <a:p>
                      <a:pPr algn="ctr"/>
                      <a:r>
                        <a:rPr lang="en-US" dirty="0"/>
                        <a:t>.1</a:t>
                      </a:r>
                    </a:p>
                  </a:txBody>
                  <a:tcPr/>
                </a:tc>
                <a:extLst>
                  <a:ext uri="{0D108BD9-81ED-4DB2-BD59-A6C34878D82A}">
                    <a16:rowId xmlns:a16="http://schemas.microsoft.com/office/drawing/2014/main" val="897773555"/>
                  </a:ext>
                </a:extLst>
              </a:tr>
              <a:tr h="370840">
                <a:tc>
                  <a:txBody>
                    <a:bodyPr/>
                    <a:lstStyle/>
                    <a:p>
                      <a:r>
                        <a:rPr lang="en-US" dirty="0"/>
                        <a:t>in</a:t>
                      </a:r>
                    </a:p>
                  </a:txBody>
                  <a:tcPr/>
                </a:tc>
                <a:tc>
                  <a:txBody>
                    <a:bodyPr/>
                    <a:lstStyle/>
                    <a:p>
                      <a:pPr algn="ctr"/>
                      <a:r>
                        <a:rPr lang="en-US" dirty="0"/>
                        <a:t>.1</a:t>
                      </a:r>
                    </a:p>
                  </a:txBody>
                  <a:tcPr/>
                </a:tc>
                <a:extLst>
                  <a:ext uri="{0D108BD9-81ED-4DB2-BD59-A6C34878D82A}">
                    <a16:rowId xmlns:a16="http://schemas.microsoft.com/office/drawing/2014/main" val="3905685386"/>
                  </a:ext>
                </a:extLst>
              </a:tr>
              <a:tr h="370840">
                <a:tc>
                  <a:txBody>
                    <a:bodyPr/>
                    <a:lstStyle/>
                    <a:p>
                      <a:r>
                        <a:rPr lang="en-US" dirty="0"/>
                        <a:t>…</a:t>
                      </a:r>
                    </a:p>
                  </a:txBody>
                  <a:tcPr/>
                </a:tc>
                <a:tc>
                  <a:txBody>
                    <a:bodyPr/>
                    <a:lstStyle/>
                    <a:p>
                      <a:pPr algn="ctr"/>
                      <a:r>
                        <a:rPr lang="en-US" dirty="0"/>
                        <a:t>…</a:t>
                      </a:r>
                    </a:p>
                  </a:txBody>
                  <a:tcPr/>
                </a:tc>
                <a:extLst>
                  <a:ext uri="{0D108BD9-81ED-4DB2-BD59-A6C34878D82A}">
                    <a16:rowId xmlns:a16="http://schemas.microsoft.com/office/drawing/2014/main" val="1566176811"/>
                  </a:ext>
                </a:extLst>
              </a:tr>
              <a:tr h="370840">
                <a:tc>
                  <a:txBody>
                    <a:bodyPr/>
                    <a:lstStyle/>
                    <a:p>
                      <a:r>
                        <a:rPr lang="en-US" dirty="0"/>
                        <a:t>few</a:t>
                      </a:r>
                    </a:p>
                  </a:txBody>
                  <a:tcPr/>
                </a:tc>
                <a:tc>
                  <a:txBody>
                    <a:bodyPr/>
                    <a:lstStyle/>
                    <a:p>
                      <a:pPr algn="ctr"/>
                      <a:r>
                        <a:rPr lang="en-US" dirty="0"/>
                        <a:t>.001</a:t>
                      </a:r>
                    </a:p>
                  </a:txBody>
                  <a:tcPr/>
                </a:tc>
                <a:extLst>
                  <a:ext uri="{0D108BD9-81ED-4DB2-BD59-A6C34878D82A}">
                    <a16:rowId xmlns:a16="http://schemas.microsoft.com/office/drawing/2014/main" val="1962128392"/>
                  </a:ext>
                </a:extLst>
              </a:tr>
            </a:tbl>
          </a:graphicData>
        </a:graphic>
      </p:graphicFrame>
      <p:sp>
        <p:nvSpPr>
          <p:cNvPr id="7" name="TextBox 6">
            <a:extLst>
              <a:ext uri="{FF2B5EF4-FFF2-40B4-BE49-F238E27FC236}">
                <a16:creationId xmlns:a16="http://schemas.microsoft.com/office/drawing/2014/main" id="{1F6D5794-D85B-4FDD-A4C8-C09E526481AB}"/>
              </a:ext>
            </a:extLst>
          </p:cNvPr>
          <p:cNvSpPr txBox="1"/>
          <p:nvPr/>
        </p:nvSpPr>
        <p:spPr>
          <a:xfrm>
            <a:off x="235580" y="816986"/>
            <a:ext cx="6097162" cy="369332"/>
          </a:xfrm>
          <a:prstGeom prst="rect">
            <a:avLst/>
          </a:prstGeom>
          <a:noFill/>
        </p:spPr>
        <p:txBody>
          <a:bodyPr wrap="square">
            <a:spAutoFit/>
          </a:bodyPr>
          <a:lstStyle/>
          <a:p>
            <a:pPr marL="0" indent="0">
              <a:buNone/>
            </a:pPr>
            <a:r>
              <a:rPr lang="en-US" dirty="0"/>
              <a:t>Take N that improve accuracy most </a:t>
            </a:r>
            <a:r>
              <a:rPr lang="en-US" b="1" i="1" dirty="0"/>
              <a:t>on hold out data</a:t>
            </a:r>
            <a:endParaRPr lang="en-US" dirty="0"/>
          </a:p>
        </p:txBody>
      </p:sp>
      <p:graphicFrame>
        <p:nvGraphicFramePr>
          <p:cNvPr id="8" name="Table 7">
            <a:extLst>
              <a:ext uri="{FF2B5EF4-FFF2-40B4-BE49-F238E27FC236}">
                <a16:creationId xmlns:a16="http://schemas.microsoft.com/office/drawing/2014/main" id="{CCCDB241-A874-4AB4-9DFE-43085E033257}"/>
              </a:ext>
            </a:extLst>
          </p:cNvPr>
          <p:cNvGraphicFramePr>
            <a:graphicFrameLocks noGrp="1"/>
          </p:cNvGraphicFramePr>
          <p:nvPr>
            <p:extLst>
              <p:ext uri="{D42A27DB-BD31-4B8C-83A1-F6EECF244321}">
                <p14:modId xmlns:p14="http://schemas.microsoft.com/office/powerpoint/2010/main" val="1771646240"/>
              </p:ext>
            </p:extLst>
          </p:nvPr>
        </p:nvGraphicFramePr>
        <p:xfrm>
          <a:off x="8583968" y="2039039"/>
          <a:ext cx="1125613" cy="3703320"/>
        </p:xfrm>
        <a:graphic>
          <a:graphicData uri="http://schemas.openxmlformats.org/drawingml/2006/table">
            <a:tbl>
              <a:tblPr firstRow="1" bandRow="1">
                <a:tableStyleId>{5940675A-B579-460E-94D1-54222C63F5DA}</a:tableStyleId>
              </a:tblPr>
              <a:tblGrid>
                <a:gridCol w="1125613">
                  <a:extLst>
                    <a:ext uri="{9D8B030D-6E8A-4147-A177-3AD203B41FA5}">
                      <a16:colId xmlns:a16="http://schemas.microsoft.com/office/drawing/2014/main" val="342305573"/>
                    </a:ext>
                  </a:extLst>
                </a:gridCol>
              </a:tblGrid>
              <a:tr h="365636">
                <a:tc>
                  <a:txBody>
                    <a:bodyPr/>
                    <a:lstStyle/>
                    <a:p>
                      <a:pPr algn="ctr"/>
                      <a:r>
                        <a:rPr lang="en-US" dirty="0"/>
                        <a:t>Step 1</a:t>
                      </a:r>
                    </a:p>
                  </a:txBody>
                  <a:tcPr anchor="ctr"/>
                </a:tc>
                <a:extLst>
                  <a:ext uri="{0D108BD9-81ED-4DB2-BD59-A6C34878D82A}">
                    <a16:rowId xmlns:a16="http://schemas.microsoft.com/office/drawing/2014/main" val="3745747428"/>
                  </a:ext>
                </a:extLst>
              </a:tr>
              <a:tr h="370840">
                <a:tc>
                  <a:txBody>
                    <a:bodyPr/>
                    <a:lstStyle/>
                    <a:p>
                      <a:pPr algn="ctr"/>
                      <a:r>
                        <a:rPr lang="en-US" dirty="0"/>
                        <a:t>77.2%</a:t>
                      </a:r>
                    </a:p>
                  </a:txBody>
                  <a:tcPr/>
                </a:tc>
                <a:extLst>
                  <a:ext uri="{0D108BD9-81ED-4DB2-BD59-A6C34878D82A}">
                    <a16:rowId xmlns:a16="http://schemas.microsoft.com/office/drawing/2014/main" val="3334505557"/>
                  </a:ext>
                </a:extLst>
              </a:tr>
              <a:tr h="370840">
                <a:tc>
                  <a:txBody>
                    <a:bodyPr/>
                    <a:lstStyle/>
                    <a:p>
                      <a:pPr algn="ctr"/>
                      <a:r>
                        <a:rPr lang="en-US" dirty="0"/>
                        <a:t>77.0%</a:t>
                      </a:r>
                    </a:p>
                  </a:txBody>
                  <a:tcPr/>
                </a:tc>
                <a:extLst>
                  <a:ext uri="{0D108BD9-81ED-4DB2-BD59-A6C34878D82A}">
                    <a16:rowId xmlns:a16="http://schemas.microsoft.com/office/drawing/2014/main" val="3588686286"/>
                  </a:ext>
                </a:extLst>
              </a:tr>
              <a:tr h="370840">
                <a:tc>
                  <a:txBody>
                    <a:bodyPr/>
                    <a:lstStyle/>
                    <a:p>
                      <a:pPr algn="ctr"/>
                      <a:r>
                        <a:rPr lang="en-US" dirty="0"/>
                        <a:t>76.8%</a:t>
                      </a:r>
                    </a:p>
                  </a:txBody>
                  <a:tcPr/>
                </a:tc>
                <a:extLst>
                  <a:ext uri="{0D108BD9-81ED-4DB2-BD59-A6C34878D82A}">
                    <a16:rowId xmlns:a16="http://schemas.microsoft.com/office/drawing/2014/main" val="2873356632"/>
                  </a:ext>
                </a:extLst>
              </a:tr>
              <a:tr h="370840">
                <a:tc>
                  <a:txBody>
                    <a:bodyPr/>
                    <a:lstStyle/>
                    <a:p>
                      <a:pPr algn="ctr"/>
                      <a:r>
                        <a:rPr lang="en-US" dirty="0"/>
                        <a:t>76.5%</a:t>
                      </a:r>
                    </a:p>
                  </a:txBody>
                  <a:tcPr/>
                </a:tc>
                <a:extLst>
                  <a:ext uri="{0D108BD9-81ED-4DB2-BD59-A6C34878D82A}">
                    <a16:rowId xmlns:a16="http://schemas.microsoft.com/office/drawing/2014/main" val="3667352234"/>
                  </a:ext>
                </a:extLst>
              </a:tr>
              <a:tr h="370840">
                <a:tc>
                  <a:txBody>
                    <a:bodyPr/>
                    <a:lstStyle/>
                    <a:p>
                      <a:pPr algn="ctr"/>
                      <a:r>
                        <a:rPr lang="en-US" dirty="0"/>
                        <a:t>61.2%</a:t>
                      </a:r>
                    </a:p>
                  </a:txBody>
                  <a:tcPr/>
                </a:tc>
                <a:extLst>
                  <a:ext uri="{0D108BD9-81ED-4DB2-BD59-A6C34878D82A}">
                    <a16:rowId xmlns:a16="http://schemas.microsoft.com/office/drawing/2014/main" val="3936753379"/>
                  </a:ext>
                </a:extLst>
              </a:tr>
              <a:tr h="370840">
                <a:tc>
                  <a:txBody>
                    <a:bodyPr/>
                    <a:lstStyle/>
                    <a:p>
                      <a:pPr algn="ctr"/>
                      <a:r>
                        <a:rPr lang="en-US" dirty="0"/>
                        <a:t>60.6%</a:t>
                      </a:r>
                    </a:p>
                  </a:txBody>
                  <a:tcPr/>
                </a:tc>
                <a:extLst>
                  <a:ext uri="{0D108BD9-81ED-4DB2-BD59-A6C34878D82A}">
                    <a16:rowId xmlns:a16="http://schemas.microsoft.com/office/drawing/2014/main" val="1833437204"/>
                  </a:ext>
                </a:extLst>
              </a:tr>
              <a:tr h="370840">
                <a:tc>
                  <a:txBody>
                    <a:bodyPr/>
                    <a:lstStyle/>
                    <a:p>
                      <a:pPr algn="ctr"/>
                      <a:r>
                        <a:rPr lang="en-US" dirty="0"/>
                        <a:t>60.1%</a:t>
                      </a:r>
                    </a:p>
                  </a:txBody>
                  <a:tcPr/>
                </a:tc>
                <a:extLst>
                  <a:ext uri="{0D108BD9-81ED-4DB2-BD59-A6C34878D82A}">
                    <a16:rowId xmlns:a16="http://schemas.microsoft.com/office/drawing/2014/main" val="1440643382"/>
                  </a:ext>
                </a:extLst>
              </a:tr>
              <a:tr h="370840">
                <a:tc>
                  <a:txBody>
                    <a:bodyPr/>
                    <a:lstStyle/>
                    <a:p>
                      <a:pPr algn="ctr"/>
                      <a:r>
                        <a:rPr lang="en-US" dirty="0"/>
                        <a:t>…</a:t>
                      </a:r>
                    </a:p>
                  </a:txBody>
                  <a:tcPr/>
                </a:tc>
                <a:extLst>
                  <a:ext uri="{0D108BD9-81ED-4DB2-BD59-A6C34878D82A}">
                    <a16:rowId xmlns:a16="http://schemas.microsoft.com/office/drawing/2014/main" val="2802210154"/>
                  </a:ext>
                </a:extLst>
              </a:tr>
              <a:tr h="370840">
                <a:tc>
                  <a:txBody>
                    <a:bodyPr/>
                    <a:lstStyle/>
                    <a:p>
                      <a:pPr algn="ctr"/>
                      <a:r>
                        <a:rPr lang="en-US" dirty="0"/>
                        <a:t>52.8%</a:t>
                      </a:r>
                    </a:p>
                  </a:txBody>
                  <a:tcPr/>
                </a:tc>
                <a:extLst>
                  <a:ext uri="{0D108BD9-81ED-4DB2-BD59-A6C34878D82A}">
                    <a16:rowId xmlns:a16="http://schemas.microsoft.com/office/drawing/2014/main" val="2134240352"/>
                  </a:ext>
                </a:extLst>
              </a:tr>
            </a:tbl>
          </a:graphicData>
        </a:graphic>
      </p:graphicFrame>
      <p:sp>
        <p:nvSpPr>
          <p:cNvPr id="10" name="TextBox 9">
            <a:extLst>
              <a:ext uri="{FF2B5EF4-FFF2-40B4-BE49-F238E27FC236}">
                <a16:creationId xmlns:a16="http://schemas.microsoft.com/office/drawing/2014/main" id="{B1A18F23-D3C8-4368-9BFC-717074EE6853}"/>
              </a:ext>
            </a:extLst>
          </p:cNvPr>
          <p:cNvSpPr txBox="1"/>
          <p:nvPr/>
        </p:nvSpPr>
        <p:spPr>
          <a:xfrm>
            <a:off x="7922473" y="1058681"/>
            <a:ext cx="1034579" cy="369332"/>
          </a:xfrm>
          <a:prstGeom prst="rect">
            <a:avLst/>
          </a:prstGeom>
          <a:noFill/>
        </p:spPr>
        <p:txBody>
          <a:bodyPr wrap="none" rtlCol="0">
            <a:spAutoFit/>
          </a:bodyPr>
          <a:lstStyle/>
          <a:p>
            <a:r>
              <a:rPr lang="en-US" dirty="0">
                <a:solidFill>
                  <a:schemeClr val="bg1">
                    <a:lumMod val="50000"/>
                  </a:schemeClr>
                </a:solidFill>
              </a:rPr>
              <a:t>1 feature</a:t>
            </a:r>
          </a:p>
        </p:txBody>
      </p:sp>
      <p:cxnSp>
        <p:nvCxnSpPr>
          <p:cNvPr id="12" name="Straight Connector 11">
            <a:extLst>
              <a:ext uri="{FF2B5EF4-FFF2-40B4-BE49-F238E27FC236}">
                <a16:creationId xmlns:a16="http://schemas.microsoft.com/office/drawing/2014/main" id="{45899D56-F164-4326-ACA1-4BB081EBC7A5}"/>
              </a:ext>
            </a:extLst>
          </p:cNvPr>
          <p:cNvCxnSpPr>
            <a:endCxn id="10" idx="2"/>
          </p:cNvCxnSpPr>
          <p:nvPr/>
        </p:nvCxnSpPr>
        <p:spPr>
          <a:xfrm flipH="1" flipV="1">
            <a:off x="8439763" y="1428013"/>
            <a:ext cx="536713" cy="55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3" name="Table 12">
            <a:extLst>
              <a:ext uri="{FF2B5EF4-FFF2-40B4-BE49-F238E27FC236}">
                <a16:creationId xmlns:a16="http://schemas.microsoft.com/office/drawing/2014/main" id="{831E616D-D181-4689-9DCC-72C1FE477AA2}"/>
              </a:ext>
            </a:extLst>
          </p:cNvPr>
          <p:cNvGraphicFramePr>
            <a:graphicFrameLocks noGrp="1"/>
          </p:cNvGraphicFramePr>
          <p:nvPr>
            <p:extLst>
              <p:ext uri="{D42A27DB-BD31-4B8C-83A1-F6EECF244321}">
                <p14:modId xmlns:p14="http://schemas.microsoft.com/office/powerpoint/2010/main" val="1804921554"/>
              </p:ext>
            </p:extLst>
          </p:nvPr>
        </p:nvGraphicFramePr>
        <p:xfrm>
          <a:off x="9709581" y="2039039"/>
          <a:ext cx="1388862" cy="3703320"/>
        </p:xfrm>
        <a:graphic>
          <a:graphicData uri="http://schemas.openxmlformats.org/drawingml/2006/table">
            <a:tbl>
              <a:tblPr firstRow="1" bandRow="1">
                <a:tableStyleId>{5940675A-B579-460E-94D1-54222C63F5DA}</a:tableStyleId>
              </a:tblPr>
              <a:tblGrid>
                <a:gridCol w="1388862">
                  <a:extLst>
                    <a:ext uri="{9D8B030D-6E8A-4147-A177-3AD203B41FA5}">
                      <a16:colId xmlns:a16="http://schemas.microsoft.com/office/drawing/2014/main" val="1428870571"/>
                    </a:ext>
                  </a:extLst>
                </a:gridCol>
              </a:tblGrid>
              <a:tr h="365636">
                <a:tc>
                  <a:txBody>
                    <a:bodyPr/>
                    <a:lstStyle/>
                    <a:p>
                      <a:pPr algn="ctr"/>
                      <a:r>
                        <a:rPr lang="en-US" dirty="0"/>
                        <a:t>Step 2</a:t>
                      </a:r>
                    </a:p>
                  </a:txBody>
                  <a:tcPr anchor="ctr"/>
                </a:tc>
                <a:extLst>
                  <a:ext uri="{0D108BD9-81ED-4DB2-BD59-A6C34878D82A}">
                    <a16:rowId xmlns:a16="http://schemas.microsoft.com/office/drawing/2014/main" val="2739968791"/>
                  </a:ext>
                </a:extLst>
              </a:tr>
              <a:tr h="370840">
                <a:tc>
                  <a:txBody>
                    <a:bodyPr/>
                    <a:lstStyle/>
                    <a:p>
                      <a:pPr algn="ctr"/>
                      <a:r>
                        <a:rPr lang="en-US" dirty="0"/>
                        <a:t>&lt;in model&gt;</a:t>
                      </a:r>
                    </a:p>
                  </a:txBody>
                  <a:tcPr/>
                </a:tc>
                <a:extLst>
                  <a:ext uri="{0D108BD9-81ED-4DB2-BD59-A6C34878D82A}">
                    <a16:rowId xmlns:a16="http://schemas.microsoft.com/office/drawing/2014/main" val="2214962893"/>
                  </a:ext>
                </a:extLst>
              </a:tr>
              <a:tr h="370840">
                <a:tc>
                  <a:txBody>
                    <a:bodyPr/>
                    <a:lstStyle/>
                    <a:p>
                      <a:pPr algn="ctr"/>
                      <a:r>
                        <a:rPr lang="en-US" dirty="0"/>
                        <a:t>77.4%</a:t>
                      </a:r>
                    </a:p>
                  </a:txBody>
                  <a:tcPr/>
                </a:tc>
                <a:extLst>
                  <a:ext uri="{0D108BD9-81ED-4DB2-BD59-A6C34878D82A}">
                    <a16:rowId xmlns:a16="http://schemas.microsoft.com/office/drawing/2014/main" val="652194855"/>
                  </a:ext>
                </a:extLst>
              </a:tr>
              <a:tr h="370840">
                <a:tc>
                  <a:txBody>
                    <a:bodyPr/>
                    <a:lstStyle/>
                    <a:p>
                      <a:pPr algn="ctr"/>
                      <a:r>
                        <a:rPr lang="en-US" dirty="0"/>
                        <a:t>77.3%</a:t>
                      </a:r>
                    </a:p>
                  </a:txBody>
                  <a:tcPr/>
                </a:tc>
                <a:extLst>
                  <a:ext uri="{0D108BD9-81ED-4DB2-BD59-A6C34878D82A}">
                    <a16:rowId xmlns:a16="http://schemas.microsoft.com/office/drawing/2014/main" val="873337028"/>
                  </a:ext>
                </a:extLst>
              </a:tr>
              <a:tr h="370840">
                <a:tc>
                  <a:txBody>
                    <a:bodyPr/>
                    <a:lstStyle/>
                    <a:p>
                      <a:pPr algn="ctr"/>
                      <a:r>
                        <a:rPr lang="en-US" dirty="0"/>
                        <a:t>77.2%</a:t>
                      </a:r>
                    </a:p>
                  </a:txBody>
                  <a:tcPr/>
                </a:tc>
                <a:extLst>
                  <a:ext uri="{0D108BD9-81ED-4DB2-BD59-A6C34878D82A}">
                    <a16:rowId xmlns:a16="http://schemas.microsoft.com/office/drawing/2014/main" val="1436529599"/>
                  </a:ext>
                </a:extLst>
              </a:tr>
              <a:tr h="370840">
                <a:tc>
                  <a:txBody>
                    <a:bodyPr/>
                    <a:lstStyle/>
                    <a:p>
                      <a:pPr algn="ctr"/>
                      <a:r>
                        <a:rPr lang="en-US" dirty="0"/>
                        <a:t>80.2%</a:t>
                      </a:r>
                    </a:p>
                  </a:txBody>
                  <a:tcPr/>
                </a:tc>
                <a:extLst>
                  <a:ext uri="{0D108BD9-81ED-4DB2-BD59-A6C34878D82A}">
                    <a16:rowId xmlns:a16="http://schemas.microsoft.com/office/drawing/2014/main" val="1480268792"/>
                  </a:ext>
                </a:extLst>
              </a:tr>
              <a:tr h="370840">
                <a:tc>
                  <a:txBody>
                    <a:bodyPr/>
                    <a:lstStyle/>
                    <a:p>
                      <a:pPr algn="ctr"/>
                      <a:r>
                        <a:rPr lang="en-US" dirty="0"/>
                        <a:t>79.4%</a:t>
                      </a:r>
                    </a:p>
                  </a:txBody>
                  <a:tcPr/>
                </a:tc>
                <a:extLst>
                  <a:ext uri="{0D108BD9-81ED-4DB2-BD59-A6C34878D82A}">
                    <a16:rowId xmlns:a16="http://schemas.microsoft.com/office/drawing/2014/main" val="3981860719"/>
                  </a:ext>
                </a:extLst>
              </a:tr>
              <a:tr h="370840">
                <a:tc>
                  <a:txBody>
                    <a:bodyPr/>
                    <a:lstStyle/>
                    <a:p>
                      <a:pPr algn="ctr"/>
                      <a:r>
                        <a:rPr lang="en-US" dirty="0"/>
                        <a:t>78.3%</a:t>
                      </a:r>
                    </a:p>
                  </a:txBody>
                  <a:tcPr/>
                </a:tc>
                <a:extLst>
                  <a:ext uri="{0D108BD9-81ED-4DB2-BD59-A6C34878D82A}">
                    <a16:rowId xmlns:a16="http://schemas.microsoft.com/office/drawing/2014/main" val="4186055581"/>
                  </a:ext>
                </a:extLst>
              </a:tr>
              <a:tr h="370840">
                <a:tc>
                  <a:txBody>
                    <a:bodyPr/>
                    <a:lstStyle/>
                    <a:p>
                      <a:pPr algn="ctr"/>
                      <a:r>
                        <a:rPr lang="en-US" dirty="0"/>
                        <a:t>…</a:t>
                      </a:r>
                    </a:p>
                  </a:txBody>
                  <a:tcPr/>
                </a:tc>
                <a:extLst>
                  <a:ext uri="{0D108BD9-81ED-4DB2-BD59-A6C34878D82A}">
                    <a16:rowId xmlns:a16="http://schemas.microsoft.com/office/drawing/2014/main" val="240476132"/>
                  </a:ext>
                </a:extLst>
              </a:tr>
              <a:tr h="370840">
                <a:tc>
                  <a:txBody>
                    <a:bodyPr/>
                    <a:lstStyle/>
                    <a:p>
                      <a:pPr algn="ctr"/>
                      <a:r>
                        <a:rPr lang="en-US" dirty="0"/>
                        <a:t>77.2%</a:t>
                      </a:r>
                    </a:p>
                  </a:txBody>
                  <a:tcPr/>
                </a:tc>
                <a:extLst>
                  <a:ext uri="{0D108BD9-81ED-4DB2-BD59-A6C34878D82A}">
                    <a16:rowId xmlns:a16="http://schemas.microsoft.com/office/drawing/2014/main" val="1450784807"/>
                  </a:ext>
                </a:extLst>
              </a:tr>
            </a:tbl>
          </a:graphicData>
        </a:graphic>
      </p:graphicFrame>
      <p:sp>
        <p:nvSpPr>
          <p:cNvPr id="14" name="Oval 13">
            <a:extLst>
              <a:ext uri="{FF2B5EF4-FFF2-40B4-BE49-F238E27FC236}">
                <a16:creationId xmlns:a16="http://schemas.microsoft.com/office/drawing/2014/main" id="{A1310580-1A29-4D2C-BE2E-DE250F5928AE}"/>
              </a:ext>
            </a:extLst>
          </p:cNvPr>
          <p:cNvSpPr/>
          <p:nvPr/>
        </p:nvSpPr>
        <p:spPr>
          <a:xfrm>
            <a:off x="9611670" y="2701319"/>
            <a:ext cx="1577515" cy="1270387"/>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031D9DC-F922-4351-983A-8574D3851309}"/>
              </a:ext>
            </a:extLst>
          </p:cNvPr>
          <p:cNvSpPr txBox="1"/>
          <p:nvPr/>
        </p:nvSpPr>
        <p:spPr>
          <a:xfrm>
            <a:off x="10058400" y="746309"/>
            <a:ext cx="1686288" cy="523220"/>
          </a:xfrm>
          <a:prstGeom prst="rect">
            <a:avLst/>
          </a:prstGeom>
          <a:noFill/>
        </p:spPr>
        <p:txBody>
          <a:bodyPr wrap="square" rtlCol="0">
            <a:spAutoFit/>
          </a:bodyPr>
          <a:lstStyle/>
          <a:p>
            <a:r>
              <a:rPr lang="en-US" sz="1400" dirty="0">
                <a:solidFill>
                  <a:schemeClr val="bg1">
                    <a:lumMod val="50000"/>
                  </a:schemeClr>
                </a:solidFill>
              </a:rPr>
              <a:t>Similar information, low accuracy gain</a:t>
            </a:r>
          </a:p>
        </p:txBody>
      </p:sp>
      <p:cxnSp>
        <p:nvCxnSpPr>
          <p:cNvPr id="16" name="Straight Connector 15">
            <a:extLst>
              <a:ext uri="{FF2B5EF4-FFF2-40B4-BE49-F238E27FC236}">
                <a16:creationId xmlns:a16="http://schemas.microsoft.com/office/drawing/2014/main" id="{A18CFDEB-F011-4FF6-BA04-1E20BFB9E578}"/>
              </a:ext>
            </a:extLst>
          </p:cNvPr>
          <p:cNvCxnSpPr>
            <a:cxnSpLocks/>
            <a:endCxn id="15" idx="2"/>
          </p:cNvCxnSpPr>
          <p:nvPr/>
        </p:nvCxnSpPr>
        <p:spPr>
          <a:xfrm flipV="1">
            <a:off x="10686614" y="1269529"/>
            <a:ext cx="214930" cy="14317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Arrow: Right 20">
            <a:extLst>
              <a:ext uri="{FF2B5EF4-FFF2-40B4-BE49-F238E27FC236}">
                <a16:creationId xmlns:a16="http://schemas.microsoft.com/office/drawing/2014/main" id="{CF0B508F-5BD5-4F27-9DCB-E67676C27A9D}"/>
              </a:ext>
            </a:extLst>
          </p:cNvPr>
          <p:cNvSpPr/>
          <p:nvPr/>
        </p:nvSpPr>
        <p:spPr>
          <a:xfrm rot="10800000">
            <a:off x="11290396" y="3971707"/>
            <a:ext cx="425789" cy="174504"/>
          </a:xfrm>
          <a:prstGeom prst="rightArrow">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2BBCABB-8172-4561-8721-6DD082A68809}"/>
              </a:ext>
            </a:extLst>
          </p:cNvPr>
          <p:cNvSpPr txBox="1"/>
          <p:nvPr/>
        </p:nvSpPr>
        <p:spPr>
          <a:xfrm>
            <a:off x="6332742" y="1655013"/>
            <a:ext cx="2032288" cy="369332"/>
          </a:xfrm>
          <a:prstGeom prst="rect">
            <a:avLst/>
          </a:prstGeom>
          <a:noFill/>
        </p:spPr>
        <p:txBody>
          <a:bodyPr wrap="none" rtlCol="0">
            <a:spAutoFit/>
          </a:bodyPr>
          <a:lstStyle/>
          <a:p>
            <a:r>
              <a:rPr lang="en-US" dirty="0">
                <a:solidFill>
                  <a:schemeClr val="bg1">
                    <a:lumMod val="50000"/>
                  </a:schemeClr>
                </a:solidFill>
              </a:rPr>
              <a:t>Example: 2 features</a:t>
            </a:r>
          </a:p>
        </p:txBody>
      </p:sp>
    </p:spTree>
    <p:extLst>
      <p:ext uri="{BB962C8B-B14F-4D97-AF65-F5344CB8AC3E}">
        <p14:creationId xmlns:p14="http://schemas.microsoft.com/office/powerpoint/2010/main" val="362097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 calcmode="lin" valueType="num">
                                      <p:cBhvr additive="base">
                                        <p:cTn id="10" dur="500" fill="hold"/>
                                        <p:tgtEl>
                                          <p:spTgt spid="24"/>
                                        </p:tgtEl>
                                        <p:attrNameLst>
                                          <p:attrName>ppt_x</p:attrName>
                                        </p:attrNameLst>
                                      </p:cBhvr>
                                      <p:tavLst>
                                        <p:tav tm="0">
                                          <p:val>
                                            <p:strVal val="#ppt_x"/>
                                          </p:val>
                                        </p:tav>
                                        <p:tav tm="100000">
                                          <p:val>
                                            <p:strVal val="#ppt_x"/>
                                          </p:val>
                                        </p:tav>
                                      </p:tavLst>
                                    </p:anim>
                                    <p:anim calcmode="lin" valueType="num">
                                      <p:cBhvr additive="base">
                                        <p:cTn id="1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500" fill="hold"/>
                                        <p:tgtEl>
                                          <p:spTgt spid="15"/>
                                        </p:tgtEl>
                                        <p:attrNameLst>
                                          <p:attrName>ppt_x</p:attrName>
                                        </p:attrNameLst>
                                      </p:cBhvr>
                                      <p:tavLst>
                                        <p:tav tm="0">
                                          <p:val>
                                            <p:strVal val="#ppt_x"/>
                                          </p:val>
                                        </p:tav>
                                        <p:tav tm="100000">
                                          <p:val>
                                            <p:strVal val="#ppt_x"/>
                                          </p:val>
                                        </p:tav>
                                      </p:tavLst>
                                    </p:anim>
                                    <p:anim calcmode="lin" valueType="num">
                                      <p:cBhvr additive="base">
                                        <p:cTn id="4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additive="base">
                                        <p:cTn id="50" dur="500" fill="hold"/>
                                        <p:tgtEl>
                                          <p:spTgt spid="21"/>
                                        </p:tgtEl>
                                        <p:attrNameLst>
                                          <p:attrName>ppt_x</p:attrName>
                                        </p:attrNameLst>
                                      </p:cBhvr>
                                      <p:tavLst>
                                        <p:tav tm="0">
                                          <p:val>
                                            <p:strVal val="#ppt_x"/>
                                          </p:val>
                                        </p:tav>
                                        <p:tav tm="100000">
                                          <p:val>
                                            <p:strVal val="#ppt_x"/>
                                          </p:val>
                                        </p:tav>
                                      </p:tavLst>
                                    </p:anim>
                                    <p:anim calcmode="lin" valueType="num">
                                      <p:cBhvr additive="base">
                                        <p:cTn id="5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animBg="1"/>
      <p:bldP spid="15" grpId="0"/>
      <p:bldP spid="21" grpId="0" animBg="1"/>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9B61-32B8-4CC3-A63B-2823BC6B10DB}"/>
              </a:ext>
            </a:extLst>
          </p:cNvPr>
          <p:cNvSpPr>
            <a:spLocks noGrp="1"/>
          </p:cNvSpPr>
          <p:nvPr>
            <p:ph type="title"/>
          </p:nvPr>
        </p:nvSpPr>
        <p:spPr>
          <a:xfrm>
            <a:off x="838200" y="128447"/>
            <a:ext cx="10515600" cy="1325563"/>
          </a:xfrm>
        </p:spPr>
        <p:txBody>
          <a:bodyPr>
            <a:normAutofit/>
          </a:bodyPr>
          <a:lstStyle/>
          <a:p>
            <a:r>
              <a:rPr lang="en-US" sz="4000" dirty="0"/>
              <a:t>Previous Model Evaluation Pattern</a:t>
            </a:r>
          </a:p>
        </p:txBody>
      </p:sp>
      <p:sp>
        <p:nvSpPr>
          <p:cNvPr id="5" name="TextBox 4">
            <a:extLst>
              <a:ext uri="{FF2B5EF4-FFF2-40B4-BE49-F238E27FC236}">
                <a16:creationId xmlns:a16="http://schemas.microsoft.com/office/drawing/2014/main" id="{9BF004C2-A343-43C4-9975-BA673B79F807}"/>
              </a:ext>
            </a:extLst>
          </p:cNvPr>
          <p:cNvSpPr txBox="1"/>
          <p:nvPr/>
        </p:nvSpPr>
        <p:spPr>
          <a:xfrm>
            <a:off x="488155" y="1390639"/>
            <a:ext cx="11344724" cy="4647426"/>
          </a:xfrm>
          <a:prstGeom prst="rect">
            <a:avLst/>
          </a:prstGeom>
          <a:noFill/>
          <a:ln w="19050">
            <a:solidFill>
              <a:schemeClr val="bg1">
                <a:lumMod val="50000"/>
              </a:schemeClr>
            </a:solidFill>
          </a:ln>
        </p:spPr>
        <p:txBody>
          <a:bodyPr wrap="square" rtlCol="0">
            <a:spAutoFit/>
          </a:bodyPr>
          <a:lstStyle/>
          <a:p>
            <a:r>
              <a:rPr lang="en-US" sz="1600" dirty="0">
                <a:latin typeface="Consolas" panose="020B0609020204030204" pitchFamily="49" charset="0"/>
              </a:rPr>
              <a:t>for p in </a:t>
            </a:r>
            <a:r>
              <a:rPr lang="en-US" sz="1600" dirty="0" err="1">
                <a:latin typeface="Consolas" panose="020B0609020204030204" pitchFamily="49" charset="0"/>
              </a:rPr>
              <a:t>hyperparametersToTry</a:t>
            </a:r>
            <a:r>
              <a:rPr lang="en-US" sz="1600" dirty="0">
                <a:latin typeface="Consolas" panose="020B0609020204030204" pitchFamily="49" charset="0"/>
              </a:rPr>
              <a:t>:</a:t>
            </a:r>
          </a:p>
          <a:p>
            <a:r>
              <a:rPr lang="fr-FR" sz="1600" dirty="0">
                <a:latin typeface="Consolas" panose="020B0609020204030204" pitchFamily="49" charset="0"/>
              </a:rPr>
              <a:t>	</a:t>
            </a:r>
            <a:r>
              <a:rPr lang="fr-FR" sz="1600" dirty="0" err="1">
                <a:latin typeface="Consolas" panose="020B0609020204030204" pitchFamily="49" charset="0"/>
              </a:rPr>
              <a:t>model.fit</a:t>
            </a:r>
            <a:r>
              <a:rPr lang="fr-FR" sz="1600" dirty="0">
                <a:latin typeface="Consolas" panose="020B0609020204030204" pitchFamily="49" charset="0"/>
              </a:rPr>
              <a:t>(</a:t>
            </a:r>
            <a:r>
              <a:rPr lang="fr-FR" sz="1600" dirty="0" err="1">
                <a:latin typeface="Consolas" panose="020B0609020204030204" pitchFamily="49" charset="0"/>
              </a:rPr>
              <a:t>xTrain</a:t>
            </a:r>
            <a:r>
              <a:rPr lang="fr-FR" sz="1600" dirty="0">
                <a:latin typeface="Consolas" panose="020B0609020204030204" pitchFamily="49" charset="0"/>
              </a:rPr>
              <a:t>, </a:t>
            </a:r>
            <a:r>
              <a:rPr lang="fr-FR" sz="1600" dirty="0" err="1">
                <a:latin typeface="Consolas" panose="020B0609020204030204" pitchFamily="49" charset="0"/>
              </a:rPr>
              <a:t>yTrain</a:t>
            </a:r>
            <a:r>
              <a:rPr lang="fr-FR" sz="1600" dirty="0">
                <a:latin typeface="Consolas" panose="020B0609020204030204" pitchFamily="49" charset="0"/>
              </a:rPr>
              <a:t>, p)</a:t>
            </a:r>
          </a:p>
          <a:p>
            <a:r>
              <a:rPr lang="en-US" sz="1600" dirty="0">
                <a:latin typeface="Consolas" panose="020B0609020204030204" pitchFamily="49" charset="0"/>
              </a:rPr>
              <a:t>	accuracies[p] = evaluate(</a:t>
            </a:r>
            <a:r>
              <a:rPr lang="en-US" sz="1600" dirty="0" err="1">
                <a:latin typeface="Consolas" panose="020B0609020204030204" pitchFamily="49" charset="0"/>
              </a:rPr>
              <a:t>yValidation</a:t>
            </a:r>
            <a:r>
              <a:rPr lang="en-US" sz="1600" dirty="0">
                <a:latin typeface="Consolas" panose="020B0609020204030204" pitchFamily="49" charset="0"/>
              </a:rPr>
              <a:t>, </a:t>
            </a:r>
            <a:r>
              <a:rPr lang="en-US" sz="1600" dirty="0" err="1">
                <a:latin typeface="Consolas" panose="020B0609020204030204" pitchFamily="49" charset="0"/>
              </a:rPr>
              <a:t>model.predict</a:t>
            </a:r>
            <a:r>
              <a:rPr lang="en-US" sz="1600" dirty="0">
                <a:latin typeface="Consolas" panose="020B0609020204030204" pitchFamily="49" charset="0"/>
              </a:rPr>
              <a:t>(</a:t>
            </a:r>
            <a:r>
              <a:rPr lang="en-US" sz="1600" dirty="0" err="1">
                <a:latin typeface="Consolas" panose="020B0609020204030204" pitchFamily="49" charset="0"/>
              </a:rPr>
              <a:t>xValidation</a:t>
            </a:r>
            <a:r>
              <a:rPr lang="en-US" sz="1600" dirty="0">
                <a:latin typeface="Consolas" panose="020B0609020204030204" pitchFamily="49" charset="0"/>
              </a:rPr>
              <a:t>))</a:t>
            </a:r>
          </a:p>
          <a:p>
            <a:endParaRPr lang="en-US" sz="1600" dirty="0">
              <a:latin typeface="Consolas" panose="020B0609020204030204" pitchFamily="49" charset="0"/>
            </a:endParaRPr>
          </a:p>
          <a:p>
            <a:pPr latinLnBrk="1"/>
            <a:r>
              <a:rPr lang="en-US" sz="1600" dirty="0" err="1">
                <a:latin typeface="Consolas" panose="020B0609020204030204" pitchFamily="49" charset="0"/>
              </a:rPr>
              <a:t>bestHyperparameters</a:t>
            </a:r>
            <a:r>
              <a:rPr lang="en-US" sz="1600" dirty="0">
                <a:latin typeface="Consolas" panose="020B0609020204030204" pitchFamily="49" charset="0"/>
              </a:rPr>
              <a:t> = accuracies(d, key=lambda key: accuracies[key])</a:t>
            </a:r>
          </a:p>
          <a:p>
            <a:endParaRPr lang="en-US" sz="1600" dirty="0">
              <a:latin typeface="Consolas" panose="020B0609020204030204" pitchFamily="49" charset="0"/>
            </a:endParaRPr>
          </a:p>
          <a:p>
            <a:r>
              <a:rPr lang="en-US" sz="1600" dirty="0" err="1">
                <a:latin typeface="Consolas" panose="020B0609020204030204" pitchFamily="49" charset="0"/>
              </a:rPr>
              <a:t>finalModel.fit</a:t>
            </a:r>
            <a:r>
              <a:rPr lang="en-US" sz="1600" dirty="0">
                <a:latin typeface="Consolas" panose="020B0609020204030204" pitchFamily="49" charset="0"/>
              </a:rPr>
              <a:t>(</a:t>
            </a:r>
            <a:r>
              <a:rPr lang="en-US" sz="1600" dirty="0" err="1">
                <a:latin typeface="Consolas" panose="020B0609020204030204" pitchFamily="49" charset="0"/>
              </a:rPr>
              <a:t>xTrain</a:t>
            </a:r>
            <a:r>
              <a:rPr lang="en-US" sz="1600" dirty="0">
                <a:latin typeface="Consolas" panose="020B0609020204030204" pitchFamily="49" charset="0"/>
              </a:rPr>
              <a:t> + </a:t>
            </a:r>
            <a:r>
              <a:rPr lang="en-US" sz="1600" dirty="0" err="1">
                <a:latin typeface="Consolas" panose="020B0609020204030204" pitchFamily="49" charset="0"/>
              </a:rPr>
              <a:t>xValidation</a:t>
            </a:r>
            <a:r>
              <a:rPr lang="en-US" sz="1600" dirty="0">
                <a:latin typeface="Consolas" panose="020B0609020204030204" pitchFamily="49" charset="0"/>
              </a:rPr>
              <a:t>, </a:t>
            </a:r>
            <a:r>
              <a:rPr lang="en-US" sz="1600" dirty="0" err="1">
                <a:latin typeface="Consolas" panose="020B0609020204030204" pitchFamily="49" charset="0"/>
              </a:rPr>
              <a:t>yTrain</a:t>
            </a:r>
            <a:r>
              <a:rPr lang="en-US" sz="1600" dirty="0">
                <a:latin typeface="Consolas" panose="020B0609020204030204" pitchFamily="49" charset="0"/>
              </a:rPr>
              <a:t> + </a:t>
            </a:r>
            <a:r>
              <a:rPr lang="en-US" sz="1600" dirty="0" err="1">
                <a:latin typeface="Consolas" panose="020B0609020204030204" pitchFamily="49" charset="0"/>
              </a:rPr>
              <a:t>yValidation</a:t>
            </a:r>
            <a:r>
              <a:rPr lang="en-US" sz="1600" dirty="0">
                <a:latin typeface="Consolas" panose="020B0609020204030204" pitchFamily="49" charset="0"/>
              </a:rPr>
              <a:t>, </a:t>
            </a:r>
            <a:r>
              <a:rPr lang="en-US" sz="1600" dirty="0" err="1">
                <a:latin typeface="Consolas" panose="020B0609020204030204" pitchFamily="49" charset="0"/>
              </a:rPr>
              <a:t>bestHyperparameters</a:t>
            </a:r>
            <a:r>
              <a:rPr lang="en-US" sz="1600" dirty="0">
                <a:latin typeface="Consolas" panose="020B0609020204030204" pitchFamily="49" charset="0"/>
              </a:rPr>
              <a:t>)</a:t>
            </a:r>
          </a:p>
          <a:p>
            <a:endParaRPr lang="en-US" sz="1600" dirty="0">
              <a:latin typeface="Consolas" panose="020B0609020204030204" pitchFamily="49" charset="0"/>
            </a:endParaRPr>
          </a:p>
          <a:p>
            <a:r>
              <a:rPr lang="en-US" sz="1600" dirty="0" err="1">
                <a:latin typeface="Consolas" panose="020B0609020204030204" pitchFamily="49" charset="0"/>
              </a:rPr>
              <a:t>estimateOfGeneralizationPerformance</a:t>
            </a:r>
            <a:r>
              <a:rPr lang="en-US" sz="1600" dirty="0">
                <a:latin typeface="Consolas" panose="020B0609020204030204" pitchFamily="49" charset="0"/>
              </a:rPr>
              <a:t> = evaluate(</a:t>
            </a:r>
            <a:r>
              <a:rPr lang="en-US" sz="1600" dirty="0" err="1">
                <a:latin typeface="Consolas" panose="020B0609020204030204" pitchFamily="49" charset="0"/>
              </a:rPr>
              <a:t>yTest</a:t>
            </a:r>
            <a:r>
              <a:rPr lang="en-US" sz="1600" dirty="0">
                <a:latin typeface="Consolas" panose="020B0609020204030204" pitchFamily="49" charset="0"/>
              </a:rPr>
              <a:t>, </a:t>
            </a:r>
            <a:r>
              <a:rPr lang="en-US" sz="1600" dirty="0" err="1">
                <a:latin typeface="Consolas" panose="020B0609020204030204" pitchFamily="49" charset="0"/>
              </a:rPr>
              <a:t>finalModel.predict</a:t>
            </a:r>
            <a:r>
              <a:rPr lang="en-US" sz="1600" dirty="0">
                <a:latin typeface="Consolas" panose="020B0609020204030204" pitchFamily="49" charset="0"/>
              </a:rPr>
              <a:t>(</a:t>
            </a:r>
            <a:r>
              <a:rPr lang="en-US" sz="1600" dirty="0" err="1">
                <a:latin typeface="Consolas" panose="020B0609020204030204" pitchFamily="49" charset="0"/>
              </a:rPr>
              <a:t>xTest</a:t>
            </a:r>
            <a:r>
              <a:rPr lang="en-US" sz="1600" dirty="0">
                <a:latin typeface="Consolas" panose="020B0609020204030204" pitchFamily="49" charset="0"/>
              </a:rPr>
              <a:t>))</a:t>
            </a: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a:p>
            <a:endParaRPr lang="en-US" sz="1600" dirty="0">
              <a:latin typeface="Consolas" panose="020B0609020204030204" pitchFamily="49" charset="0"/>
            </a:endParaRPr>
          </a:p>
        </p:txBody>
      </p:sp>
    </p:spTree>
    <p:extLst>
      <p:ext uri="{BB962C8B-B14F-4D97-AF65-F5344CB8AC3E}">
        <p14:creationId xmlns:p14="http://schemas.microsoft.com/office/powerpoint/2010/main" val="3400674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9B61-32B8-4CC3-A63B-2823BC6B10DB}"/>
              </a:ext>
            </a:extLst>
          </p:cNvPr>
          <p:cNvSpPr>
            <a:spLocks noGrp="1"/>
          </p:cNvSpPr>
          <p:nvPr>
            <p:ph type="title"/>
          </p:nvPr>
        </p:nvSpPr>
        <p:spPr>
          <a:xfrm>
            <a:off x="838200" y="128447"/>
            <a:ext cx="10515600" cy="574459"/>
          </a:xfrm>
        </p:spPr>
        <p:txBody>
          <a:bodyPr>
            <a:normAutofit fontScale="90000"/>
          </a:bodyPr>
          <a:lstStyle/>
          <a:p>
            <a:r>
              <a:rPr lang="en-US" sz="4000" dirty="0"/>
              <a:t>Simple Feature Selection Pattern</a:t>
            </a:r>
          </a:p>
        </p:txBody>
      </p:sp>
      <p:sp>
        <p:nvSpPr>
          <p:cNvPr id="5" name="TextBox 4">
            <a:extLst>
              <a:ext uri="{FF2B5EF4-FFF2-40B4-BE49-F238E27FC236}">
                <a16:creationId xmlns:a16="http://schemas.microsoft.com/office/drawing/2014/main" id="{9BF004C2-A343-43C4-9975-BA673B79F807}"/>
              </a:ext>
            </a:extLst>
          </p:cNvPr>
          <p:cNvSpPr txBox="1"/>
          <p:nvPr/>
        </p:nvSpPr>
        <p:spPr>
          <a:xfrm>
            <a:off x="423638" y="714835"/>
            <a:ext cx="11344724" cy="5016758"/>
          </a:xfrm>
          <a:prstGeom prst="rect">
            <a:avLst/>
          </a:prstGeom>
          <a:noFill/>
          <a:ln w="19050">
            <a:solidFill>
              <a:schemeClr val="bg1">
                <a:lumMod val="50000"/>
              </a:schemeClr>
            </a:solidFill>
          </a:ln>
        </p:spPr>
        <p:txBody>
          <a:bodyPr wrap="square" rtlCol="0">
            <a:spAutoFit/>
          </a:bodyPr>
          <a:lstStyle/>
          <a:p>
            <a:r>
              <a:rPr lang="en-US" sz="1600" dirty="0">
                <a:latin typeface="Consolas" panose="020B0609020204030204" pitchFamily="49" charset="0"/>
              </a:rPr>
              <a:t>for f in </a:t>
            </a:r>
            <a:r>
              <a:rPr lang="en-US" sz="1600" dirty="0" err="1">
                <a:latin typeface="Consolas" panose="020B0609020204030204" pitchFamily="49" charset="0"/>
              </a:rPr>
              <a:t>featureCreationParametersToTry</a:t>
            </a:r>
            <a:r>
              <a:rPr lang="en-US" sz="1600" dirty="0">
                <a:latin typeface="Consolas" panose="020B0609020204030204" pitchFamily="49" charset="0"/>
              </a:rPr>
              <a:t>:</a:t>
            </a:r>
          </a:p>
          <a:p>
            <a:r>
              <a:rPr lang="en-US" sz="1600" dirty="0">
                <a:latin typeface="Consolas" panose="020B0609020204030204" pitchFamily="49" charset="0"/>
              </a:rPr>
              <a:t>    </a:t>
            </a:r>
            <a:r>
              <a:rPr lang="en-US" sz="1600" dirty="0" err="1">
                <a:latin typeface="Consolas" panose="020B0609020204030204" pitchFamily="49" charset="0"/>
              </a:rPr>
              <a:t>featurizer</a:t>
            </a:r>
            <a:r>
              <a:rPr lang="en-US" sz="1600" dirty="0">
                <a:latin typeface="Consolas" panose="020B0609020204030204" pitchFamily="49" charset="0"/>
              </a:rPr>
              <a:t> = </a:t>
            </a:r>
            <a:r>
              <a:rPr lang="en-US" sz="1600" dirty="0" err="1">
                <a:latin typeface="Consolas" panose="020B0609020204030204" pitchFamily="49" charset="0"/>
              </a:rPr>
              <a:t>SMSSpamFeaturize.SMSSpamFeaturize</a:t>
            </a:r>
            <a:r>
              <a:rPr lang="en-US" sz="1600" dirty="0">
                <a:latin typeface="Consolas" panose="020B0609020204030204" pitchFamily="49" charset="0"/>
              </a:rPr>
              <a:t>()</a:t>
            </a:r>
          </a:p>
          <a:p>
            <a:r>
              <a:rPr lang="en-US" sz="1600" dirty="0">
                <a:latin typeface="Consolas" panose="020B0609020204030204" pitchFamily="49" charset="0"/>
              </a:rPr>
              <a:t>    </a:t>
            </a:r>
            <a:r>
              <a:rPr lang="en-US" sz="1600" dirty="0" err="1">
                <a:latin typeface="Consolas" panose="020B0609020204030204" pitchFamily="49" charset="0"/>
              </a:rPr>
              <a:t>featurizer.CreateVocabulary</a:t>
            </a:r>
            <a:r>
              <a:rPr lang="en-US" sz="1600" dirty="0">
                <a:latin typeface="Consolas" panose="020B0609020204030204" pitchFamily="49" charset="0"/>
              </a:rPr>
              <a:t>(</a:t>
            </a:r>
            <a:r>
              <a:rPr lang="en-US" sz="1600" dirty="0" err="1">
                <a:latin typeface="Consolas" panose="020B0609020204030204" pitchFamily="49" charset="0"/>
              </a:rPr>
              <a:t>xTrainRaw</a:t>
            </a:r>
            <a:r>
              <a:rPr lang="en-US" sz="1600" dirty="0">
                <a:latin typeface="Consolas" panose="020B0609020204030204" pitchFamily="49" charset="0"/>
              </a:rPr>
              <a:t>, </a:t>
            </a:r>
            <a:r>
              <a:rPr lang="en-US" sz="1600" dirty="0" err="1">
                <a:latin typeface="Consolas" panose="020B0609020204030204" pitchFamily="49" charset="0"/>
              </a:rPr>
              <a:t>yTrain</a:t>
            </a:r>
            <a:r>
              <a:rPr lang="en-US" sz="1600" dirty="0">
                <a:latin typeface="Consolas" panose="020B0609020204030204" pitchFamily="49" charset="0"/>
              </a:rPr>
              <a:t>, f)</a:t>
            </a:r>
          </a:p>
          <a:p>
            <a:br>
              <a:rPr lang="en-US" sz="1600" dirty="0">
                <a:solidFill>
                  <a:srgbClr val="D4D4D4"/>
                </a:solidFill>
                <a:latin typeface="Consolas" panose="020B0609020204030204" pitchFamily="49" charset="0"/>
              </a:rPr>
            </a:br>
            <a:r>
              <a:rPr lang="en-US" sz="1600" dirty="0">
                <a:solidFill>
                  <a:srgbClr val="D4D4D4"/>
                </a:solidFill>
                <a:latin typeface="Consolas" panose="020B0609020204030204" pitchFamily="49" charset="0"/>
              </a:rPr>
              <a:t> </a:t>
            </a:r>
            <a:r>
              <a:rPr lang="en-US" sz="1600" dirty="0">
                <a:latin typeface="Consolas" panose="020B0609020204030204" pitchFamily="49" charset="0"/>
              </a:rPr>
              <a:t>   </a:t>
            </a:r>
            <a:r>
              <a:rPr lang="en-US" sz="1600" dirty="0" err="1">
                <a:latin typeface="Consolas" panose="020B0609020204030204" pitchFamily="49" charset="0"/>
              </a:rPr>
              <a:t>xTrain</a:t>
            </a:r>
            <a:r>
              <a:rPr lang="en-US" sz="1600" dirty="0">
                <a:latin typeface="Consolas" panose="020B0609020204030204" pitchFamily="49" charset="0"/>
              </a:rPr>
              <a:t>      = </a:t>
            </a:r>
            <a:r>
              <a:rPr lang="en-US" sz="1600" dirty="0" err="1">
                <a:latin typeface="Consolas" panose="020B0609020204030204" pitchFamily="49" charset="0"/>
              </a:rPr>
              <a:t>featurizer.Featurize</a:t>
            </a:r>
            <a:r>
              <a:rPr lang="en-US" sz="1600" dirty="0">
                <a:latin typeface="Consolas" panose="020B0609020204030204" pitchFamily="49" charset="0"/>
              </a:rPr>
              <a:t>(</a:t>
            </a:r>
            <a:r>
              <a:rPr lang="en-US" sz="1600" dirty="0" err="1">
                <a:latin typeface="Consolas" panose="020B0609020204030204" pitchFamily="49" charset="0"/>
              </a:rPr>
              <a:t>xTrainRaw</a:t>
            </a:r>
            <a:r>
              <a:rPr lang="en-US" sz="1600" dirty="0">
                <a:latin typeface="Consolas" panose="020B0609020204030204" pitchFamily="49" charset="0"/>
              </a:rPr>
              <a:t>)</a:t>
            </a:r>
          </a:p>
          <a:p>
            <a:r>
              <a:rPr lang="en-US" sz="1600" dirty="0">
                <a:latin typeface="Consolas" panose="020B0609020204030204" pitchFamily="49" charset="0"/>
              </a:rPr>
              <a:t>    </a:t>
            </a:r>
            <a:r>
              <a:rPr lang="en-US" sz="1600" dirty="0" err="1">
                <a:latin typeface="Consolas" panose="020B0609020204030204" pitchFamily="49" charset="0"/>
              </a:rPr>
              <a:t>xValidation</a:t>
            </a:r>
            <a:r>
              <a:rPr lang="en-US" sz="1600" dirty="0">
                <a:latin typeface="Consolas" panose="020B0609020204030204" pitchFamily="49" charset="0"/>
              </a:rPr>
              <a:t> = </a:t>
            </a:r>
            <a:r>
              <a:rPr lang="en-US" sz="1600" dirty="0" err="1">
                <a:latin typeface="Consolas" panose="020B0609020204030204" pitchFamily="49" charset="0"/>
              </a:rPr>
              <a:t>featurizer.Featurize</a:t>
            </a:r>
            <a:r>
              <a:rPr lang="en-US" sz="1600" dirty="0">
                <a:latin typeface="Consolas" panose="020B0609020204030204" pitchFamily="49" charset="0"/>
              </a:rPr>
              <a:t>(</a:t>
            </a:r>
            <a:r>
              <a:rPr lang="en-US" sz="1600" dirty="0" err="1">
                <a:latin typeface="Consolas" panose="020B0609020204030204" pitchFamily="49" charset="0"/>
              </a:rPr>
              <a:t>xValidationRaw</a:t>
            </a:r>
            <a:r>
              <a:rPr lang="en-US" sz="1600" dirty="0">
                <a:latin typeface="Consolas" panose="020B0609020204030204" pitchFamily="49" charset="0"/>
              </a:rPr>
              <a:t>)</a:t>
            </a:r>
          </a:p>
          <a:p>
            <a:endParaRPr lang="en-US" sz="1600" dirty="0">
              <a:latin typeface="Consolas" panose="020B0609020204030204" pitchFamily="49" charset="0"/>
            </a:endParaRPr>
          </a:p>
          <a:p>
            <a:pPr lvl="1"/>
            <a:r>
              <a:rPr lang="en-US" sz="1600" dirty="0">
                <a:latin typeface="Consolas" panose="020B0609020204030204" pitchFamily="49" charset="0"/>
              </a:rPr>
              <a:t>for p in </a:t>
            </a:r>
            <a:r>
              <a:rPr lang="en-US" sz="1600" dirty="0" err="1">
                <a:latin typeface="Consolas" panose="020B0609020204030204" pitchFamily="49" charset="0"/>
              </a:rPr>
              <a:t>hyperparametersToTry</a:t>
            </a:r>
            <a:r>
              <a:rPr lang="en-US" sz="1600" dirty="0">
                <a:latin typeface="Consolas" panose="020B0609020204030204" pitchFamily="49" charset="0"/>
              </a:rPr>
              <a:t>:</a:t>
            </a:r>
          </a:p>
          <a:p>
            <a:pPr lvl="1"/>
            <a:r>
              <a:rPr lang="fr-FR" sz="1600" dirty="0">
                <a:latin typeface="Consolas" panose="020B0609020204030204" pitchFamily="49" charset="0"/>
              </a:rPr>
              <a:t>	</a:t>
            </a:r>
            <a:r>
              <a:rPr lang="fr-FR" sz="1600" dirty="0" err="1">
                <a:latin typeface="Consolas" panose="020B0609020204030204" pitchFamily="49" charset="0"/>
              </a:rPr>
              <a:t>model.fit</a:t>
            </a:r>
            <a:r>
              <a:rPr lang="fr-FR" sz="1600" dirty="0">
                <a:latin typeface="Consolas" panose="020B0609020204030204" pitchFamily="49" charset="0"/>
              </a:rPr>
              <a:t>(</a:t>
            </a:r>
            <a:r>
              <a:rPr lang="fr-FR" sz="1600" dirty="0" err="1">
                <a:latin typeface="Consolas" panose="020B0609020204030204" pitchFamily="49" charset="0"/>
              </a:rPr>
              <a:t>xTrain</a:t>
            </a:r>
            <a:r>
              <a:rPr lang="fr-FR" sz="1600" dirty="0">
                <a:latin typeface="Consolas" panose="020B0609020204030204" pitchFamily="49" charset="0"/>
              </a:rPr>
              <a:t>, </a:t>
            </a:r>
            <a:r>
              <a:rPr lang="fr-FR" sz="1600" dirty="0" err="1">
                <a:latin typeface="Consolas" panose="020B0609020204030204" pitchFamily="49" charset="0"/>
              </a:rPr>
              <a:t>yTrain</a:t>
            </a:r>
            <a:r>
              <a:rPr lang="fr-FR" sz="1600" dirty="0">
                <a:latin typeface="Consolas" panose="020B0609020204030204" pitchFamily="49" charset="0"/>
              </a:rPr>
              <a:t>, p)</a:t>
            </a:r>
          </a:p>
          <a:p>
            <a:pPr lvl="1"/>
            <a:r>
              <a:rPr lang="en-US" sz="1600" dirty="0">
                <a:latin typeface="Consolas" panose="020B0609020204030204" pitchFamily="49" charset="0"/>
              </a:rPr>
              <a:t>	accuracies[(p, f)] = evaluate(</a:t>
            </a:r>
            <a:r>
              <a:rPr lang="en-US" sz="1600" dirty="0" err="1">
                <a:latin typeface="Consolas" panose="020B0609020204030204" pitchFamily="49" charset="0"/>
              </a:rPr>
              <a:t>yValidation</a:t>
            </a:r>
            <a:r>
              <a:rPr lang="en-US" sz="1600" dirty="0">
                <a:latin typeface="Consolas" panose="020B0609020204030204" pitchFamily="49" charset="0"/>
              </a:rPr>
              <a:t>, </a:t>
            </a:r>
            <a:r>
              <a:rPr lang="en-US" sz="1600" dirty="0" err="1">
                <a:latin typeface="Consolas" panose="020B0609020204030204" pitchFamily="49" charset="0"/>
              </a:rPr>
              <a:t>model.predict</a:t>
            </a:r>
            <a:r>
              <a:rPr lang="en-US" sz="1600" dirty="0">
                <a:latin typeface="Consolas" panose="020B0609020204030204" pitchFamily="49" charset="0"/>
              </a:rPr>
              <a:t>(</a:t>
            </a:r>
            <a:r>
              <a:rPr lang="en-US" sz="1600" dirty="0" err="1">
                <a:latin typeface="Consolas" panose="020B0609020204030204" pitchFamily="49" charset="0"/>
              </a:rPr>
              <a:t>xValidation</a:t>
            </a:r>
            <a:r>
              <a:rPr lang="en-US" sz="1600" dirty="0">
                <a:latin typeface="Consolas" panose="020B0609020204030204" pitchFamily="49" charset="0"/>
              </a:rPr>
              <a:t>))</a:t>
            </a:r>
          </a:p>
          <a:p>
            <a:endParaRPr lang="en-US" sz="1600" dirty="0">
              <a:latin typeface="Consolas" panose="020B0609020204030204" pitchFamily="49" charset="0"/>
            </a:endParaRPr>
          </a:p>
          <a:p>
            <a:pPr latinLnBrk="1"/>
            <a:r>
              <a:rPr lang="en-US" sz="1600" dirty="0">
                <a:latin typeface="Consolas" panose="020B0609020204030204" pitchFamily="49" charset="0"/>
              </a:rPr>
              <a:t>(</a:t>
            </a:r>
            <a:r>
              <a:rPr lang="en-US" sz="1600" dirty="0" err="1">
                <a:latin typeface="Consolas" panose="020B0609020204030204" pitchFamily="49" charset="0"/>
              </a:rPr>
              <a:t>bestHyperparameters</a:t>
            </a:r>
            <a:r>
              <a:rPr lang="en-US" sz="1600" dirty="0">
                <a:latin typeface="Consolas" panose="020B0609020204030204" pitchFamily="49" charset="0"/>
              </a:rPr>
              <a:t>, </a:t>
            </a:r>
            <a:r>
              <a:rPr lang="en-US" sz="1600" dirty="0" err="1">
                <a:latin typeface="Consolas" panose="020B0609020204030204" pitchFamily="49" charset="0"/>
              </a:rPr>
              <a:t>bestFeatureParameters</a:t>
            </a:r>
            <a:r>
              <a:rPr lang="en-US" sz="1600" dirty="0">
                <a:latin typeface="Consolas" panose="020B0609020204030204" pitchFamily="49" charset="0"/>
              </a:rPr>
              <a:t>) = accuracies(d, key=lambda key: accuracies[key])</a:t>
            </a:r>
          </a:p>
          <a:p>
            <a:endParaRPr lang="en-US" sz="1600" dirty="0">
              <a:latin typeface="Consolas" panose="020B0609020204030204" pitchFamily="49" charset="0"/>
            </a:endParaRPr>
          </a:p>
          <a:p>
            <a:r>
              <a:rPr lang="en-US" sz="1600" dirty="0" err="1">
                <a:latin typeface="Consolas" panose="020B0609020204030204" pitchFamily="49" charset="0"/>
              </a:rPr>
              <a:t>bestFeaturizer</a:t>
            </a:r>
            <a:r>
              <a:rPr lang="en-US" sz="1600" dirty="0">
                <a:latin typeface="Consolas" panose="020B0609020204030204" pitchFamily="49" charset="0"/>
              </a:rPr>
              <a:t> = </a:t>
            </a:r>
            <a:r>
              <a:rPr lang="en-US" sz="1600" dirty="0" err="1">
                <a:latin typeface="Consolas" panose="020B0609020204030204" pitchFamily="49" charset="0"/>
              </a:rPr>
              <a:t>SMSSpamFeaturize.SMSSpamFeaturize</a:t>
            </a:r>
            <a:r>
              <a:rPr lang="en-US" sz="1600" dirty="0">
                <a:latin typeface="Consolas" panose="020B0609020204030204" pitchFamily="49" charset="0"/>
              </a:rPr>
              <a:t>()</a:t>
            </a:r>
          </a:p>
          <a:p>
            <a:r>
              <a:rPr lang="en-US" sz="1600" dirty="0" err="1">
                <a:latin typeface="Consolas" panose="020B0609020204030204" pitchFamily="49" charset="0"/>
              </a:rPr>
              <a:t>bestFeaturizer.CreateVocabulary</a:t>
            </a:r>
            <a:r>
              <a:rPr lang="en-US" sz="1600" dirty="0">
                <a:latin typeface="Consolas" panose="020B0609020204030204" pitchFamily="49" charset="0"/>
              </a:rPr>
              <a:t>(</a:t>
            </a:r>
            <a:r>
              <a:rPr lang="en-US" sz="1600" dirty="0" err="1">
                <a:latin typeface="Consolas" panose="020B0609020204030204" pitchFamily="49" charset="0"/>
              </a:rPr>
              <a:t>xTrainRaw</a:t>
            </a:r>
            <a:r>
              <a:rPr lang="en-US" sz="1600" dirty="0">
                <a:latin typeface="Consolas" panose="020B0609020204030204" pitchFamily="49" charset="0"/>
              </a:rPr>
              <a:t> + </a:t>
            </a:r>
            <a:r>
              <a:rPr lang="en-US" sz="1600" dirty="0" err="1">
                <a:latin typeface="Consolas" panose="020B0609020204030204" pitchFamily="49" charset="0"/>
              </a:rPr>
              <a:t>xValidationRaw</a:t>
            </a:r>
            <a:r>
              <a:rPr lang="en-US" sz="1600" dirty="0">
                <a:latin typeface="Consolas" panose="020B0609020204030204" pitchFamily="49" charset="0"/>
              </a:rPr>
              <a:t>, </a:t>
            </a:r>
            <a:r>
              <a:rPr lang="en-US" sz="1600" dirty="0" err="1">
                <a:latin typeface="Consolas" panose="020B0609020204030204" pitchFamily="49" charset="0"/>
              </a:rPr>
              <a:t>yTrain</a:t>
            </a:r>
            <a:r>
              <a:rPr lang="en-US" sz="1600" dirty="0">
                <a:latin typeface="Consolas" panose="020B0609020204030204" pitchFamily="49" charset="0"/>
              </a:rPr>
              <a:t> + </a:t>
            </a:r>
            <a:r>
              <a:rPr lang="en-US" sz="1600" dirty="0" err="1">
                <a:latin typeface="Consolas" panose="020B0609020204030204" pitchFamily="49" charset="0"/>
              </a:rPr>
              <a:t>yValidation</a:t>
            </a:r>
            <a:r>
              <a:rPr lang="en-US" sz="1600" dirty="0">
                <a:latin typeface="Consolas" panose="020B0609020204030204" pitchFamily="49" charset="0"/>
              </a:rPr>
              <a:t>,</a:t>
            </a:r>
          </a:p>
          <a:p>
            <a:r>
              <a:rPr lang="en-US" sz="1600" dirty="0">
                <a:latin typeface="Consolas" panose="020B0609020204030204" pitchFamily="49" charset="0"/>
              </a:rPr>
              <a:t>								</a:t>
            </a:r>
            <a:r>
              <a:rPr lang="en-US" sz="1600" dirty="0" err="1">
                <a:latin typeface="Consolas" panose="020B0609020204030204" pitchFamily="49" charset="0"/>
              </a:rPr>
              <a:t>bestFeatureParameters</a:t>
            </a:r>
            <a:r>
              <a:rPr lang="en-US" sz="1600" dirty="0">
                <a:latin typeface="Consolas" panose="020B0609020204030204" pitchFamily="49" charset="0"/>
              </a:rPr>
              <a:t>)</a:t>
            </a:r>
          </a:p>
          <a:p>
            <a:endParaRPr lang="en-US" sz="1600" dirty="0">
              <a:latin typeface="Consolas" panose="020B0609020204030204" pitchFamily="49" charset="0"/>
            </a:endParaRPr>
          </a:p>
          <a:p>
            <a:endParaRPr lang="en-US" sz="1600" dirty="0">
              <a:latin typeface="Consolas" panose="020B0609020204030204" pitchFamily="49" charset="0"/>
            </a:endParaRPr>
          </a:p>
          <a:p>
            <a:r>
              <a:rPr lang="en-US" sz="1600" dirty="0">
                <a:solidFill>
                  <a:schemeClr val="accent6">
                    <a:lumMod val="50000"/>
                  </a:schemeClr>
                </a:solidFill>
                <a:latin typeface="Consolas" panose="020B0609020204030204" pitchFamily="49" charset="0"/>
              </a:rPr>
              <a:t># Build the final model &amp; do all the evaluation stuff on the test set…</a:t>
            </a:r>
          </a:p>
          <a:p>
            <a:endParaRPr lang="en-US" sz="1600" dirty="0">
              <a:latin typeface="Consolas" panose="020B0609020204030204" pitchFamily="49" charset="0"/>
            </a:endParaRPr>
          </a:p>
        </p:txBody>
      </p:sp>
    </p:spTree>
    <p:extLst>
      <p:ext uri="{BB962C8B-B14F-4D97-AF65-F5344CB8AC3E}">
        <p14:creationId xmlns:p14="http://schemas.microsoft.com/office/powerpoint/2010/main" val="363367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 calcmode="lin" valueType="num">
                                      <p:cBhvr additive="base">
                                        <p:cTn id="1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 calcmode="lin" valueType="num">
                                      <p:cBhvr additive="base">
                                        <p:cTn id="2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anim calcmode="lin" valueType="num">
                                      <p:cBhvr additive="base">
                                        <p:cTn id="35"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3" end="13"/>
                                            </p:txEl>
                                          </p:spTgt>
                                        </p:tgtEl>
                                        <p:attrNameLst>
                                          <p:attrName>style.visibility</p:attrName>
                                        </p:attrNameLst>
                                      </p:cBhvr>
                                      <p:to>
                                        <p:strVal val="visible"/>
                                      </p:to>
                                    </p:set>
                                    <p:anim calcmode="lin" valueType="num">
                                      <p:cBhvr additive="base">
                                        <p:cTn id="39"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14" end="14"/>
                                            </p:txEl>
                                          </p:spTgt>
                                        </p:tgtEl>
                                        <p:attrNameLst>
                                          <p:attrName>style.visibility</p:attrName>
                                        </p:attrNameLst>
                                      </p:cBhvr>
                                      <p:to>
                                        <p:strVal val="visible"/>
                                      </p:to>
                                    </p:set>
                                    <p:anim calcmode="lin" valueType="num">
                                      <p:cBhvr additive="base">
                                        <p:cTn id="4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17" end="17"/>
                                            </p:txEl>
                                          </p:spTgt>
                                        </p:tgtEl>
                                        <p:attrNameLst>
                                          <p:attrName>style.visibility</p:attrName>
                                        </p:attrNameLst>
                                      </p:cBhvr>
                                      <p:to>
                                        <p:strVal val="visible"/>
                                      </p:to>
                                    </p:set>
                                    <p:anim calcmode="lin" valueType="num">
                                      <p:cBhvr additive="base">
                                        <p:cTn id="49"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1027</Words>
  <Application>Microsoft Office PowerPoint</Application>
  <PresentationFormat>Widescreen</PresentationFormat>
  <Paragraphs>296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Cambria Math</vt:lpstr>
      <vt:lpstr>Consolas</vt:lpstr>
      <vt:lpstr>Office Theme</vt:lpstr>
      <vt:lpstr>Feature Selection</vt:lpstr>
      <vt:lpstr>Feature Selection</vt:lpstr>
      <vt:lpstr>Simple Feature Engineering Pattern</vt:lpstr>
      <vt:lpstr>Feature Selection: Frequency</vt:lpstr>
      <vt:lpstr>Feature Selection: Frequency</vt:lpstr>
      <vt:lpstr>Feature Selection: Mutual Information</vt:lpstr>
      <vt:lpstr>Feature Selection: Accuracy (wrapper)</vt:lpstr>
      <vt:lpstr>Previous Model Evaluation Pattern</vt:lpstr>
      <vt:lpstr>Simple Feature Selection Pattern</vt:lpstr>
      <vt:lpstr>Summary of Feature Selection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Selection</dc:title>
  <dc:creator>Geoff Hulten</dc:creator>
  <cp:lastModifiedBy>Geoff Hulten</cp:lastModifiedBy>
  <cp:revision>28</cp:revision>
  <dcterms:created xsi:type="dcterms:W3CDTF">2020-09-22T23:03:42Z</dcterms:created>
  <dcterms:modified xsi:type="dcterms:W3CDTF">2020-09-26T02:38:40Z</dcterms:modified>
</cp:coreProperties>
</file>