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90" r:id="rId8"/>
    <p:sldId id="291" r:id="rId9"/>
    <p:sldId id="299" r:id="rId10"/>
    <p:sldId id="305" r:id="rId11"/>
    <p:sldId id="293" r:id="rId12"/>
    <p:sldId id="307" r:id="rId13"/>
    <p:sldId id="296" r:id="rId14"/>
    <p:sldId id="297" r:id="rId15"/>
    <p:sldId id="308" r:id="rId16"/>
    <p:sldId id="298" r:id="rId17"/>
    <p:sldId id="302" r:id="rId18"/>
    <p:sldId id="300" r:id="rId19"/>
    <p:sldId id="310" r:id="rId20"/>
    <p:sldId id="312" r:id="rId21"/>
    <p:sldId id="301" r:id="rId22"/>
    <p:sldId id="303" r:id="rId23"/>
    <p:sldId id="304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3FFC5AC-35F1-4201-9A3B-BE8E1481C990}">
          <p14:sldIdLst>
            <p14:sldId id="256"/>
            <p14:sldId id="257"/>
            <p14:sldId id="263"/>
            <p14:sldId id="264"/>
            <p14:sldId id="265"/>
            <p14:sldId id="266"/>
            <p14:sldId id="290"/>
            <p14:sldId id="291"/>
            <p14:sldId id="299"/>
          </p14:sldIdLst>
        </p14:section>
        <p14:section name="Untitled Section" id="{9523900F-ADCD-4276-B59C-5D7571E2F64B}">
          <p14:sldIdLst>
            <p14:sldId id="305"/>
            <p14:sldId id="293"/>
            <p14:sldId id="307"/>
            <p14:sldId id="296"/>
            <p14:sldId id="297"/>
            <p14:sldId id="308"/>
            <p14:sldId id="298"/>
            <p14:sldId id="302"/>
            <p14:sldId id="300"/>
            <p14:sldId id="310"/>
            <p14:sldId id="312"/>
            <p14:sldId id="301"/>
            <p14:sldId id="303"/>
            <p14:sldId id="30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162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Projects\Teaching\CSEP546\Lectures\DataFor%20Figures\Entrop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Projects\Teaching\CSEP546\Lectures\DataFor%20Figures\Entrop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For Binary 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Entropy!$C$9:$C$29</c:f>
              <c:numCache>
                <c:formatCode>General</c:formatCode>
                <c:ptCount val="2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</c:numCache>
            </c:numRef>
          </c:xVal>
          <c:yVal>
            <c:numRef>
              <c:f>Entropy!$H$9:$H$29</c:f>
              <c:numCache>
                <c:formatCode>General</c:formatCode>
                <c:ptCount val="21"/>
                <c:pt idx="0">
                  <c:v>0</c:v>
                </c:pt>
                <c:pt idx="1">
                  <c:v>0.28639695711595625</c:v>
                </c:pt>
                <c:pt idx="2">
                  <c:v>0.46899559358928122</c:v>
                </c:pt>
                <c:pt idx="3">
                  <c:v>0.60984030471640038</c:v>
                </c:pt>
                <c:pt idx="4">
                  <c:v>0.72192809488736231</c:v>
                </c:pt>
                <c:pt idx="5">
                  <c:v>0.81127812445913283</c:v>
                </c:pt>
                <c:pt idx="6">
                  <c:v>0.8812908992306927</c:v>
                </c:pt>
                <c:pt idx="7">
                  <c:v>0.93406805537549098</c:v>
                </c:pt>
                <c:pt idx="8">
                  <c:v>0.97095059445466858</c:v>
                </c:pt>
                <c:pt idx="9">
                  <c:v>0.99277445398780839</c:v>
                </c:pt>
                <c:pt idx="10">
                  <c:v>1</c:v>
                </c:pt>
                <c:pt idx="11">
                  <c:v>0.99277445398780839</c:v>
                </c:pt>
                <c:pt idx="12">
                  <c:v>0.97095059445466858</c:v>
                </c:pt>
                <c:pt idx="13">
                  <c:v>0.93406805537549098</c:v>
                </c:pt>
                <c:pt idx="14">
                  <c:v>0.8812908992306927</c:v>
                </c:pt>
                <c:pt idx="15">
                  <c:v>0.81127812445913283</c:v>
                </c:pt>
                <c:pt idx="16">
                  <c:v>0.72192809488736231</c:v>
                </c:pt>
                <c:pt idx="17">
                  <c:v>0.60984030471640049</c:v>
                </c:pt>
                <c:pt idx="18">
                  <c:v>0.46899559358928117</c:v>
                </c:pt>
                <c:pt idx="19">
                  <c:v>0.28639695711595631</c:v>
                </c:pt>
                <c:pt idx="2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D8F-4C00-9C94-AB516B1825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365384"/>
        <c:axId val="333365056"/>
      </c:scatterChart>
      <c:valAx>
        <c:axId val="333365384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P(y=0)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3365056"/>
        <c:crosses val="autoZero"/>
        <c:crossBetween val="midCat"/>
        <c:majorUnit val="0.1"/>
      </c:valAx>
      <c:valAx>
        <c:axId val="3333650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Entropy(S)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33653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For Binary 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Entropy!$C$9:$C$29</c:f>
              <c:numCache>
                <c:formatCode>General</c:formatCode>
                <c:ptCount val="2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</c:numCache>
            </c:numRef>
          </c:xVal>
          <c:yVal>
            <c:numRef>
              <c:f>Entropy!$H$9:$H$29</c:f>
              <c:numCache>
                <c:formatCode>General</c:formatCode>
                <c:ptCount val="21"/>
                <c:pt idx="0">
                  <c:v>0</c:v>
                </c:pt>
                <c:pt idx="1">
                  <c:v>0.28639695711595625</c:v>
                </c:pt>
                <c:pt idx="2">
                  <c:v>0.46899559358928122</c:v>
                </c:pt>
                <c:pt idx="3">
                  <c:v>0.60984030471640038</c:v>
                </c:pt>
                <c:pt idx="4">
                  <c:v>0.72192809488736231</c:v>
                </c:pt>
                <c:pt idx="5">
                  <c:v>0.81127812445913283</c:v>
                </c:pt>
                <c:pt idx="6">
                  <c:v>0.8812908992306927</c:v>
                </c:pt>
                <c:pt idx="7">
                  <c:v>0.93406805537549098</c:v>
                </c:pt>
                <c:pt idx="8">
                  <c:v>0.97095059445466858</c:v>
                </c:pt>
                <c:pt idx="9">
                  <c:v>0.99277445398780839</c:v>
                </c:pt>
                <c:pt idx="10">
                  <c:v>1</c:v>
                </c:pt>
                <c:pt idx="11">
                  <c:v>0.99277445398780839</c:v>
                </c:pt>
                <c:pt idx="12">
                  <c:v>0.97095059445466858</c:v>
                </c:pt>
                <c:pt idx="13">
                  <c:v>0.93406805537549098</c:v>
                </c:pt>
                <c:pt idx="14">
                  <c:v>0.8812908992306927</c:v>
                </c:pt>
                <c:pt idx="15">
                  <c:v>0.81127812445913283</c:v>
                </c:pt>
                <c:pt idx="16">
                  <c:v>0.72192809488736231</c:v>
                </c:pt>
                <c:pt idx="17">
                  <c:v>0.60984030471640049</c:v>
                </c:pt>
                <c:pt idx="18">
                  <c:v>0.46899559358928117</c:v>
                </c:pt>
                <c:pt idx="19">
                  <c:v>0.28639695711595631</c:v>
                </c:pt>
                <c:pt idx="2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C99-4801-80CD-26ACF10B10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365384"/>
        <c:axId val="333365056"/>
      </c:scatterChart>
      <c:valAx>
        <c:axId val="333365384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P(y=0)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3365056"/>
        <c:crosses val="autoZero"/>
        <c:crossBetween val="midCat"/>
        <c:majorUnit val="0.1"/>
      </c:valAx>
      <c:valAx>
        <c:axId val="3333650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Entropy(S)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33653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A969A-5724-4315-9E5F-49F52A482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EEABBB-7778-44A6-BFF8-FB8338BB0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A83B2-B4A9-4677-B4C8-97EEC86A2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DD4A-D4D8-4A88-8094-E9B70F5BDAE2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A449E-0460-42FB-A82D-01BFC0C1C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8A3DB-0C5D-4E2C-9097-C720255FA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A72-8177-4FC6-9DE6-4F78B8A7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457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AAAC8-64EF-4261-855F-3323D5E8E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B0123E-3FD8-4365-91B4-ACB288A77B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610AF-0AAA-4DE7-AC74-92BEF7EF8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DD4A-D4D8-4A88-8094-E9B70F5BDAE2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1F445-4508-4F83-B73C-010B67BEC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15779-EC28-438F-B8F2-EDBC7B43E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A72-8177-4FC6-9DE6-4F78B8A7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7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AAE59E-C222-468C-8894-F1F967D7DD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1D7F5B-C88E-4400-A895-562650A46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4B53C-FBEE-4CA3-BC72-B5624FFBB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DD4A-D4D8-4A88-8094-E9B70F5BDAE2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6D61A-2EA2-4CFD-AFE7-924AA38B7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8B9145-8DCF-4815-83A2-B0CA703F6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A72-8177-4FC6-9DE6-4F78B8A7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248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36531-8F4D-42D7-9DBB-3FFE19E9B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95F1F-80E0-4C48-9B16-7B510C799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25622-BE70-4201-954D-368D5E157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DD4A-D4D8-4A88-8094-E9B70F5BDAE2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98D619-54E5-414D-9A13-1E77B8BBB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24BBE-9AAE-4B3A-98EA-B6195FE85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A72-8177-4FC6-9DE6-4F78B8A7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3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09F3B-0297-4C8D-8B5E-45B5DCD70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7498A3-D1A6-4DDC-8F91-B06DD0699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D7AD5-A316-49F0-AA91-BBB365E45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DD4A-D4D8-4A88-8094-E9B70F5BDAE2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86A49-279F-41EF-8630-23553F892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3FBC3-BD93-4394-8FD4-052C13A65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A72-8177-4FC6-9DE6-4F78B8A7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1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55530-D78C-44B1-95D7-C7B36EF3C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ABBC6-CE1C-4F93-B846-7D5249430A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2B44C8-5CC9-4273-929C-F74AA162A3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ECB597-5323-45EF-929E-F926E273F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DD4A-D4D8-4A88-8094-E9B70F5BDAE2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9589A3-A985-4DC5-B91F-A832A7518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D6B521-2760-47B1-A56E-BDDF1C146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A72-8177-4FC6-9DE6-4F78B8A7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7E96A-826D-432D-9490-62E7737A8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8AC450-0FE3-4E0C-9A26-F115AFA1F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4E5423-B2C7-485D-913C-1BC34F736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35294D-AE32-48A5-BA98-49C7311FCF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CA99CD-5AB3-4BE3-A142-597923A2C4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EC7904-3084-4415-922B-CCEE37FAE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DD4A-D4D8-4A88-8094-E9B70F5BDAE2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40E147-978C-49A1-AFFD-9B2AD7E0F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435078-9527-4681-9484-8F7FE9267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A72-8177-4FC6-9DE6-4F78B8A7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98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9283-B720-48FE-AD74-B1E47F01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9FE0AA-8AB3-4D5D-A1D1-FD1D27EFA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DD4A-D4D8-4A88-8094-E9B70F5BDAE2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B17BA2-2280-4A00-A065-A9831DE1A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2C9E81-A2A3-4020-A10D-CC513A343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A72-8177-4FC6-9DE6-4F78B8A7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193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4D7456-7F5A-40B5-9C94-D132FA01A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DD4A-D4D8-4A88-8094-E9B70F5BDAE2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B30EBD-D42B-46A3-9CDB-9CA8B3E9D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466711-E824-43F0-A14A-E2BC19609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A72-8177-4FC6-9DE6-4F78B8A7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9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D3129-D03E-40BB-831B-9FD9508E0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060AB-8529-4507-9FDE-1F990698A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816798-1B0D-499D-87ED-466FBC710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D1101F-53F0-4A9E-AFAB-1DA9C8745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DD4A-D4D8-4A88-8094-E9B70F5BDAE2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565E7F-7EEE-444D-8162-54B7053DD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C2A75-77BF-4897-AC06-883DCF136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A72-8177-4FC6-9DE6-4F78B8A7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92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B8F48-5DC2-464D-AD96-E0B4081C7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AC8860-6793-4984-B243-AF604789C5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7BB21F-F48C-4008-86A1-71506D0F1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22F456-A28B-49AA-A81C-A1CFAF41E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DD4A-D4D8-4A88-8094-E9B70F5BDAE2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1BCB90-5CC3-43AE-9A85-70136DDB0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6C2E3A-B29D-44BA-8FF7-ED051E7F8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A72-8177-4FC6-9DE6-4F78B8A7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54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E7245A-B3A0-452D-A9FA-4150E64B8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9BAFD-1E54-4C8A-AC8C-44D7AF0F0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DF225-9AFB-43A8-B098-39C0B37FC6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DDD4A-D4D8-4A88-8094-E9B70F5BDAE2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9471C-D6B5-4965-A0F8-2A4CE7518E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C1217-242D-41A6-BECC-36ACD20D31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DA72-8177-4FC6-9DE6-4F78B8A7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4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" Type="http://schemas.openxmlformats.org/officeDocument/2006/relationships/image" Target="../media/image290.png"/><Relationship Id="rId16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6.png"/><Relationship Id="rId7" Type="http://schemas.openxmlformats.org/officeDocument/2006/relationships/image" Target="../media/image48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0.png"/><Relationship Id="rId5" Type="http://schemas.openxmlformats.org/officeDocument/2006/relationships/chart" Target="../charts/chart1.xml"/><Relationship Id="rId10" Type="http://schemas.openxmlformats.org/officeDocument/2006/relationships/image" Target="../media/image51.png"/><Relationship Id="rId4" Type="http://schemas.openxmlformats.org/officeDocument/2006/relationships/image" Target="../media/image47.png"/><Relationship Id="rId9" Type="http://schemas.openxmlformats.org/officeDocument/2006/relationships/image" Target="../media/image5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10" Type="http://schemas.openxmlformats.org/officeDocument/2006/relationships/chart" Target="../charts/chart2.xml"/><Relationship Id="rId4" Type="http://schemas.openxmlformats.org/officeDocument/2006/relationships/image" Target="../media/image54.png"/><Relationship Id="rId9" Type="http://schemas.openxmlformats.org/officeDocument/2006/relationships/image" Target="../media/image5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13" Type="http://schemas.openxmlformats.org/officeDocument/2006/relationships/image" Target="../media/image74.png"/><Relationship Id="rId18" Type="http://schemas.openxmlformats.org/officeDocument/2006/relationships/image" Target="../media/image79.png"/><Relationship Id="rId3" Type="http://schemas.openxmlformats.org/officeDocument/2006/relationships/image" Target="../media/image64.png"/><Relationship Id="rId21" Type="http://schemas.openxmlformats.org/officeDocument/2006/relationships/image" Target="../media/image82.png"/><Relationship Id="rId7" Type="http://schemas.openxmlformats.org/officeDocument/2006/relationships/image" Target="../media/image68.png"/><Relationship Id="rId12" Type="http://schemas.openxmlformats.org/officeDocument/2006/relationships/image" Target="../media/image73.png"/><Relationship Id="rId17" Type="http://schemas.openxmlformats.org/officeDocument/2006/relationships/image" Target="../media/image78.png"/><Relationship Id="rId2" Type="http://schemas.openxmlformats.org/officeDocument/2006/relationships/image" Target="../media/image63.png"/><Relationship Id="rId16" Type="http://schemas.openxmlformats.org/officeDocument/2006/relationships/image" Target="../media/image77.png"/><Relationship Id="rId20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11" Type="http://schemas.openxmlformats.org/officeDocument/2006/relationships/image" Target="../media/image72.png"/><Relationship Id="rId5" Type="http://schemas.openxmlformats.org/officeDocument/2006/relationships/image" Target="../media/image66.png"/><Relationship Id="rId15" Type="http://schemas.openxmlformats.org/officeDocument/2006/relationships/image" Target="../media/image76.png"/><Relationship Id="rId10" Type="http://schemas.openxmlformats.org/officeDocument/2006/relationships/image" Target="../media/image71.png"/><Relationship Id="rId19" Type="http://schemas.openxmlformats.org/officeDocument/2006/relationships/image" Target="../media/image80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Relationship Id="rId14" Type="http://schemas.openxmlformats.org/officeDocument/2006/relationships/image" Target="../media/image75.png"/><Relationship Id="rId22" Type="http://schemas.openxmlformats.org/officeDocument/2006/relationships/image" Target="../media/image8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file:///E:\pedro\part2\image4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file:///E:\pedro\part2\image4.jpg" TargetMode="Externa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AE9BC-CD01-428E-BE34-39C59B5406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561E4F-0B0D-4828-A37A-8D2C6E31D6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26043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5FBE6-03DD-456D-B720-E44FA16D9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840"/>
            <a:ext cx="10515600" cy="697556"/>
          </a:xfrm>
        </p:spPr>
        <p:txBody>
          <a:bodyPr/>
          <a:lstStyle/>
          <a:p>
            <a:r>
              <a:rPr lang="en-US" dirty="0"/>
              <a:t>Loss for Decision Trees with Classification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516673D1-BE89-4C3B-90E8-67FB634B810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73010857"/>
                  </p:ext>
                </p:extLst>
              </p:nvPr>
            </p:nvGraphicFramePr>
            <p:xfrm>
              <a:off x="978758" y="1948535"/>
              <a:ext cx="330715" cy="2849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0715">
                      <a:extLst>
                        <a:ext uri="{9D8B030D-6E8A-4147-A177-3AD203B41FA5}">
                          <a16:colId xmlns:a16="http://schemas.microsoft.com/office/drawing/2014/main" val="2887475630"/>
                        </a:ext>
                      </a:extLst>
                    </a:gridCol>
                  </a:tblGrid>
                  <a:tr h="12862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35691527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90067632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51945357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34291082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62309408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12878327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5297947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1000797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65034430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31966848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7550596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516673D1-BE89-4C3B-90E8-67FB634B810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73010857"/>
                  </p:ext>
                </p:extLst>
              </p:nvPr>
            </p:nvGraphicFramePr>
            <p:xfrm>
              <a:off x="978758" y="1948535"/>
              <a:ext cx="330715" cy="2849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0715">
                      <a:extLst>
                        <a:ext uri="{9D8B030D-6E8A-4147-A177-3AD203B41FA5}">
                          <a16:colId xmlns:a16="http://schemas.microsoft.com/office/drawing/2014/main" val="2887475630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818" t="-2326" r="-3636" b="-10046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569152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90067632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5194535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34291082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6230940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1287832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529794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100079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6503443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3196684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7550596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9295C83F-010B-4D18-AD29-0E15B7EF667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34373184"/>
                  </p:ext>
                </p:extLst>
              </p:nvPr>
            </p:nvGraphicFramePr>
            <p:xfrm>
              <a:off x="648043" y="1948535"/>
              <a:ext cx="330715" cy="2849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0715">
                      <a:extLst>
                        <a:ext uri="{9D8B030D-6E8A-4147-A177-3AD203B41FA5}">
                          <a16:colId xmlns:a16="http://schemas.microsoft.com/office/drawing/2014/main" val="1495764406"/>
                        </a:ext>
                      </a:extLst>
                    </a:gridCol>
                  </a:tblGrid>
                  <a:tr h="12862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82116508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03064361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5623580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81736744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1577034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7808283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020739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8042048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3053068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3306675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200523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9295C83F-010B-4D18-AD29-0E15B7EF667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34373184"/>
                  </p:ext>
                </p:extLst>
              </p:nvPr>
            </p:nvGraphicFramePr>
            <p:xfrm>
              <a:off x="648043" y="1948535"/>
              <a:ext cx="330715" cy="2849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0715">
                      <a:extLst>
                        <a:ext uri="{9D8B030D-6E8A-4147-A177-3AD203B41FA5}">
                          <a16:colId xmlns:a16="http://schemas.microsoft.com/office/drawing/2014/main" val="1495764406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818" t="-2326" r="-3636" b="-10046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8211650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0306436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562358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81736744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1577034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7808283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020739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804204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305306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330667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200523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able 15">
                <a:extLst>
                  <a:ext uri="{FF2B5EF4-FFF2-40B4-BE49-F238E27FC236}">
                    <a16:creationId xmlns:a16="http://schemas.microsoft.com/office/drawing/2014/main" id="{EC86277D-0FF6-4859-BFD2-F801644FA51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39636583"/>
                  </p:ext>
                </p:extLst>
              </p:nvPr>
            </p:nvGraphicFramePr>
            <p:xfrm>
              <a:off x="1308343" y="1950881"/>
              <a:ext cx="330715" cy="2849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0715">
                      <a:extLst>
                        <a:ext uri="{9D8B030D-6E8A-4147-A177-3AD203B41FA5}">
                          <a16:colId xmlns:a16="http://schemas.microsoft.com/office/drawing/2014/main" val="1099146476"/>
                        </a:ext>
                      </a:extLst>
                    </a:gridCol>
                  </a:tblGrid>
                  <a:tr h="12862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0570827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79839444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67843575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3836080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36066754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5635211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99454401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71527142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50230795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44103219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219232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able 15">
                <a:extLst>
                  <a:ext uri="{FF2B5EF4-FFF2-40B4-BE49-F238E27FC236}">
                    <a16:creationId xmlns:a16="http://schemas.microsoft.com/office/drawing/2014/main" id="{EC86277D-0FF6-4859-BFD2-F801644FA51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39636583"/>
                  </p:ext>
                </p:extLst>
              </p:nvPr>
            </p:nvGraphicFramePr>
            <p:xfrm>
              <a:off x="1308343" y="1950881"/>
              <a:ext cx="330715" cy="2849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0715">
                      <a:extLst>
                        <a:ext uri="{9D8B030D-6E8A-4147-A177-3AD203B41FA5}">
                          <a16:colId xmlns:a16="http://schemas.microsoft.com/office/drawing/2014/main" val="1099146476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818" t="-4651" r="-3636" b="-10023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057082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79839444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6784357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383608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36066754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563521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9945440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71527142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5023079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44103219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219232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E621DF4-3535-4627-82C0-39721C7607B3}"/>
                  </a:ext>
                </a:extLst>
              </p:cNvPr>
              <p:cNvSpPr txBox="1"/>
              <p:nvPr/>
            </p:nvSpPr>
            <p:spPr>
              <a:xfrm>
                <a:off x="5546692" y="4417423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E621DF4-3535-4627-82C0-39721C7607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6692" y="4417423"/>
                <a:ext cx="94593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EF91BC5-3BB6-4BBC-A009-AF17D4956E88}"/>
              </a:ext>
            </a:extLst>
          </p:cNvPr>
          <p:cNvCxnSpPr>
            <a:stCxn id="21" idx="2"/>
          </p:cNvCxnSpPr>
          <p:nvPr/>
        </p:nvCxnSpPr>
        <p:spPr>
          <a:xfrm flipH="1">
            <a:off x="5304954" y="4786755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FEEE7DD-FB1A-449B-B30B-DE30AE629484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6019658" y="4786755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B5A5716-5AF7-4CC4-8F42-4BB9869D12CE}"/>
              </a:ext>
            </a:extLst>
          </p:cNvPr>
          <p:cNvSpPr txBox="1"/>
          <p:nvPr/>
        </p:nvSpPr>
        <p:spPr>
          <a:xfrm>
            <a:off x="6377009" y="4811679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EE5639A-6E00-4922-9022-5987BDFBCAC1}"/>
              </a:ext>
            </a:extLst>
          </p:cNvPr>
          <p:cNvSpPr txBox="1"/>
          <p:nvPr/>
        </p:nvSpPr>
        <p:spPr>
          <a:xfrm>
            <a:off x="5020734" y="4786755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6" name="Table 25">
                <a:extLst>
                  <a:ext uri="{FF2B5EF4-FFF2-40B4-BE49-F238E27FC236}">
                    <a16:creationId xmlns:a16="http://schemas.microsoft.com/office/drawing/2014/main" id="{F54D5412-7802-4E3C-B851-591B764394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45249722"/>
                  </p:ext>
                </p:extLst>
              </p:nvPr>
            </p:nvGraphicFramePr>
            <p:xfrm>
              <a:off x="4730829" y="5340874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6" name="Table 25">
                <a:extLst>
                  <a:ext uri="{FF2B5EF4-FFF2-40B4-BE49-F238E27FC236}">
                    <a16:creationId xmlns:a16="http://schemas.microsoft.com/office/drawing/2014/main" id="{F54D5412-7802-4E3C-B851-591B764394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45249722"/>
                  </p:ext>
                </p:extLst>
              </p:nvPr>
            </p:nvGraphicFramePr>
            <p:xfrm>
              <a:off x="4730829" y="5340874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80" t="-1639" r="-100980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1980" t="-1639" r="-1980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7" name="Table 26">
                <a:extLst>
                  <a:ext uri="{FF2B5EF4-FFF2-40B4-BE49-F238E27FC236}">
                    <a16:creationId xmlns:a16="http://schemas.microsoft.com/office/drawing/2014/main" id="{4F94F097-FE20-4381-9ECC-794D7976CA0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2989506"/>
                  </p:ext>
                </p:extLst>
              </p:nvPr>
            </p:nvGraphicFramePr>
            <p:xfrm>
              <a:off x="6118195" y="5339366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2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7" name="Table 26">
                <a:extLst>
                  <a:ext uri="{FF2B5EF4-FFF2-40B4-BE49-F238E27FC236}">
                    <a16:creationId xmlns:a16="http://schemas.microsoft.com/office/drawing/2014/main" id="{4F94F097-FE20-4381-9ECC-794D7976CA0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2989506"/>
                  </p:ext>
                </p:extLst>
              </p:nvPr>
            </p:nvGraphicFramePr>
            <p:xfrm>
              <a:off x="6118195" y="5339366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80" t="-1613" r="-10098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01980" t="-1613" r="-198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B9C5A44C-F580-4E6B-BFB6-224446817D44}"/>
              </a:ext>
            </a:extLst>
          </p:cNvPr>
          <p:cNvSpPr txBox="1"/>
          <p:nvPr/>
        </p:nvSpPr>
        <p:spPr>
          <a:xfrm>
            <a:off x="4889127" y="5750030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B22B13-DF8E-46DF-B5FD-E1B218267336}"/>
              </a:ext>
            </a:extLst>
          </p:cNvPr>
          <p:cNvSpPr txBox="1"/>
          <p:nvPr/>
        </p:nvSpPr>
        <p:spPr>
          <a:xfrm>
            <a:off x="5533905" y="5749837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F64C162-D313-4840-A7D1-9B9329735A59}"/>
              </a:ext>
            </a:extLst>
          </p:cNvPr>
          <p:cNvSpPr txBox="1"/>
          <p:nvPr/>
        </p:nvSpPr>
        <p:spPr>
          <a:xfrm>
            <a:off x="6248608" y="5749837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7C0AB07-60A3-486D-9A79-C0F13052104D}"/>
              </a:ext>
            </a:extLst>
          </p:cNvPr>
          <p:cNvSpPr txBox="1"/>
          <p:nvPr/>
        </p:nvSpPr>
        <p:spPr>
          <a:xfrm>
            <a:off x="6895040" y="575601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2745B4D-3C10-4D7B-B1FF-87DFCE8C3D93}"/>
                  </a:ext>
                </a:extLst>
              </p:cNvPr>
              <p:cNvSpPr txBox="1"/>
              <p:nvPr/>
            </p:nvSpPr>
            <p:spPr>
              <a:xfrm>
                <a:off x="4856583" y="971457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2745B4D-3C10-4D7B-B1FF-87DFCE8C3D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583" y="971457"/>
                <a:ext cx="945931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5C2E9F3-7855-43D2-B9DE-A4E6CD0E1692}"/>
              </a:ext>
            </a:extLst>
          </p:cNvPr>
          <p:cNvCxnSpPr>
            <a:stCxn id="32" idx="2"/>
          </p:cNvCxnSpPr>
          <p:nvPr/>
        </p:nvCxnSpPr>
        <p:spPr>
          <a:xfrm flipH="1">
            <a:off x="4614845" y="1340789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8D0296D-02C3-48BE-A5E1-A0E944D2606A}"/>
              </a:ext>
            </a:extLst>
          </p:cNvPr>
          <p:cNvCxnSpPr>
            <a:cxnSpLocks/>
            <a:stCxn id="32" idx="2"/>
          </p:cNvCxnSpPr>
          <p:nvPr/>
        </p:nvCxnSpPr>
        <p:spPr>
          <a:xfrm>
            <a:off x="5329549" y="1340789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3A5886B2-749F-4B81-809B-A2E3B8D47E0C}"/>
              </a:ext>
            </a:extLst>
          </p:cNvPr>
          <p:cNvSpPr txBox="1"/>
          <p:nvPr/>
        </p:nvSpPr>
        <p:spPr>
          <a:xfrm>
            <a:off x="5686900" y="1365713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7B9C85E-857A-4C76-9A46-46D7A6C53928}"/>
              </a:ext>
            </a:extLst>
          </p:cNvPr>
          <p:cNvSpPr txBox="1"/>
          <p:nvPr/>
        </p:nvSpPr>
        <p:spPr>
          <a:xfrm>
            <a:off x="4330625" y="1340789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7" name="Table 36">
                <a:extLst>
                  <a:ext uri="{FF2B5EF4-FFF2-40B4-BE49-F238E27FC236}">
                    <a16:creationId xmlns:a16="http://schemas.microsoft.com/office/drawing/2014/main" id="{6CE457B5-9584-4109-ADFF-B6A018B1CD3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05796503"/>
                  </p:ext>
                </p:extLst>
              </p:nvPr>
            </p:nvGraphicFramePr>
            <p:xfrm>
              <a:off x="4040720" y="1894908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2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7" name="Table 36">
                <a:extLst>
                  <a:ext uri="{FF2B5EF4-FFF2-40B4-BE49-F238E27FC236}">
                    <a16:creationId xmlns:a16="http://schemas.microsoft.com/office/drawing/2014/main" id="{6CE457B5-9584-4109-ADFF-B6A018B1CD3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05796503"/>
                  </p:ext>
                </p:extLst>
              </p:nvPr>
            </p:nvGraphicFramePr>
            <p:xfrm>
              <a:off x="4040720" y="1894908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80" t="-1613" r="-101961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100980" t="-1613" r="-1961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8" name="Table 37">
                <a:extLst>
                  <a:ext uri="{FF2B5EF4-FFF2-40B4-BE49-F238E27FC236}">
                    <a16:creationId xmlns:a16="http://schemas.microsoft.com/office/drawing/2014/main" id="{EB03AD92-166E-41DD-8A0B-4C655A974D2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4836821"/>
                  </p:ext>
                </p:extLst>
              </p:nvPr>
            </p:nvGraphicFramePr>
            <p:xfrm>
              <a:off x="5428086" y="1893400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8" name="Table 37">
                <a:extLst>
                  <a:ext uri="{FF2B5EF4-FFF2-40B4-BE49-F238E27FC236}">
                    <a16:creationId xmlns:a16="http://schemas.microsoft.com/office/drawing/2014/main" id="{EB03AD92-166E-41DD-8A0B-4C655A974D2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4836821"/>
                  </p:ext>
                </p:extLst>
              </p:nvPr>
            </p:nvGraphicFramePr>
            <p:xfrm>
              <a:off x="5428086" y="1893400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l="-980" t="-1613" r="-10098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l="-101980" t="-1613" r="-198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FEA5E1A7-F4A4-4171-89F1-A07948E568F8}"/>
              </a:ext>
            </a:extLst>
          </p:cNvPr>
          <p:cNvSpPr txBox="1"/>
          <p:nvPr/>
        </p:nvSpPr>
        <p:spPr>
          <a:xfrm>
            <a:off x="4199018" y="2304064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FE86B5D-B010-4850-8EBC-AC25A9664C81}"/>
              </a:ext>
            </a:extLst>
          </p:cNvPr>
          <p:cNvSpPr txBox="1"/>
          <p:nvPr/>
        </p:nvSpPr>
        <p:spPr>
          <a:xfrm>
            <a:off x="4843796" y="2303871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3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38E5F83-9FB4-4C62-9895-720A4A7E24F8}"/>
              </a:ext>
            </a:extLst>
          </p:cNvPr>
          <p:cNvSpPr txBox="1"/>
          <p:nvPr/>
        </p:nvSpPr>
        <p:spPr>
          <a:xfrm>
            <a:off x="5558499" y="2303871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D4139BD-3788-48A4-9847-1CAA93844365}"/>
              </a:ext>
            </a:extLst>
          </p:cNvPr>
          <p:cNvSpPr txBox="1"/>
          <p:nvPr/>
        </p:nvSpPr>
        <p:spPr>
          <a:xfrm>
            <a:off x="6204931" y="231004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86C7E4C-081C-4479-B86E-58184B8F6F69}"/>
              </a:ext>
            </a:extLst>
          </p:cNvPr>
          <p:cNvSpPr/>
          <p:nvPr/>
        </p:nvSpPr>
        <p:spPr>
          <a:xfrm>
            <a:off x="3966242" y="1840090"/>
            <a:ext cx="1363307" cy="882549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BD2BF75-AFE7-4437-B91E-F036E45650C5}"/>
              </a:ext>
            </a:extLst>
          </p:cNvPr>
          <p:cNvCxnSpPr/>
          <p:nvPr/>
        </p:nvCxnSpPr>
        <p:spPr>
          <a:xfrm flipH="1" flipV="1">
            <a:off x="3272739" y="1678579"/>
            <a:ext cx="662888" cy="52632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C1363DAC-1AB7-42F1-AB46-50BD93639F1F}"/>
                  </a:ext>
                </a:extLst>
              </p:cNvPr>
              <p:cNvSpPr txBox="1"/>
              <p:nvPr/>
            </p:nvSpPr>
            <p:spPr>
              <a:xfrm>
                <a:off x="2199835" y="1092131"/>
                <a:ext cx="1840568" cy="5770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Classify </a:t>
                </a:r>
                <a14:m>
                  <m:oMath xmlns:m="http://schemas.openxmlformats.org/officeDocument/2006/math">
                    <m:r>
                      <a:rPr lang="en-US" sz="105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05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1050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Training: 3 correct; 2 incorrect</a:t>
                </a:r>
              </a:p>
              <a:p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Error Rate: 40%</a:t>
                </a: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C1363DAC-1AB7-42F1-AB46-50BD93639F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835" y="1092131"/>
                <a:ext cx="1840568" cy="577081"/>
              </a:xfrm>
              <a:prstGeom prst="rect">
                <a:avLst/>
              </a:prstGeom>
              <a:blipFill>
                <a:blip r:embed="rId11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42E6B79-65FA-4061-BFD4-EEBCFCA37A84}"/>
              </a:ext>
            </a:extLst>
          </p:cNvPr>
          <p:cNvCxnSpPr>
            <a:cxnSpLocks/>
            <a:endCxn id="32" idx="3"/>
          </p:cNvCxnSpPr>
          <p:nvPr/>
        </p:nvCxnSpPr>
        <p:spPr>
          <a:xfrm flipH="1">
            <a:off x="5802514" y="918660"/>
            <a:ext cx="659219" cy="23746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F3C63BC5-44A9-422F-817B-CDE9CFBCCF25}"/>
              </a:ext>
            </a:extLst>
          </p:cNvPr>
          <p:cNvSpPr txBox="1"/>
          <p:nvPr/>
        </p:nvSpPr>
        <p:spPr>
          <a:xfrm>
            <a:off x="6412306" y="783475"/>
            <a:ext cx="16930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Tree overall error rate: 40%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3F2FE6ED-204E-4016-8C64-1A6B200CABAA}"/>
                  </a:ext>
                </a:extLst>
              </p:cNvPr>
              <p:cNvSpPr txBox="1"/>
              <p:nvPr/>
            </p:nvSpPr>
            <p:spPr>
              <a:xfrm>
                <a:off x="4513333" y="3484908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3F2FE6ED-204E-4016-8C64-1A6B200CA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333" y="3484908"/>
                <a:ext cx="945931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B244BA4-2573-43B1-934B-01D929F35EE7}"/>
              </a:ext>
            </a:extLst>
          </p:cNvPr>
          <p:cNvCxnSpPr>
            <a:stCxn id="51" idx="2"/>
          </p:cNvCxnSpPr>
          <p:nvPr/>
        </p:nvCxnSpPr>
        <p:spPr>
          <a:xfrm flipH="1">
            <a:off x="4271595" y="3854240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5265F793-6FB0-4EF8-B722-226631C3EAA1}"/>
              </a:ext>
            </a:extLst>
          </p:cNvPr>
          <p:cNvCxnSpPr>
            <a:cxnSpLocks/>
            <a:stCxn id="51" idx="2"/>
          </p:cNvCxnSpPr>
          <p:nvPr/>
        </p:nvCxnSpPr>
        <p:spPr>
          <a:xfrm>
            <a:off x="4986299" y="3854240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5DB497F-C835-4330-9591-EF00CEE30BBF}"/>
              </a:ext>
            </a:extLst>
          </p:cNvPr>
          <p:cNvSpPr txBox="1"/>
          <p:nvPr/>
        </p:nvSpPr>
        <p:spPr>
          <a:xfrm>
            <a:off x="5343650" y="3879164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A689195-1F8C-4080-BE63-8A34B4CA6CA0}"/>
              </a:ext>
            </a:extLst>
          </p:cNvPr>
          <p:cNvSpPr txBox="1"/>
          <p:nvPr/>
        </p:nvSpPr>
        <p:spPr>
          <a:xfrm>
            <a:off x="3987375" y="3854240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6" name="Table 55">
                <a:extLst>
                  <a:ext uri="{FF2B5EF4-FFF2-40B4-BE49-F238E27FC236}">
                    <a16:creationId xmlns:a16="http://schemas.microsoft.com/office/drawing/2014/main" id="{E649B0D1-13EC-463D-8A1D-387CB4D6D56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07199403"/>
                  </p:ext>
                </p:extLst>
              </p:nvPr>
            </p:nvGraphicFramePr>
            <p:xfrm>
              <a:off x="3697470" y="4408359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2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6" name="Table 55">
                <a:extLst>
                  <a:ext uri="{FF2B5EF4-FFF2-40B4-BE49-F238E27FC236}">
                    <a16:creationId xmlns:a16="http://schemas.microsoft.com/office/drawing/2014/main" id="{E649B0D1-13EC-463D-8A1D-387CB4D6D56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07199403"/>
                  </p:ext>
                </p:extLst>
              </p:nvPr>
            </p:nvGraphicFramePr>
            <p:xfrm>
              <a:off x="3697470" y="4408359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980" t="-1639" r="-100980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101980" t="-1639" r="-1980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8" name="TextBox 57">
            <a:extLst>
              <a:ext uri="{FF2B5EF4-FFF2-40B4-BE49-F238E27FC236}">
                <a16:creationId xmlns:a16="http://schemas.microsoft.com/office/drawing/2014/main" id="{A05ED71F-0EF4-438C-972D-63B016B85D49}"/>
              </a:ext>
            </a:extLst>
          </p:cNvPr>
          <p:cNvSpPr txBox="1"/>
          <p:nvPr/>
        </p:nvSpPr>
        <p:spPr>
          <a:xfrm>
            <a:off x="3855768" y="481751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895752F-51AE-42AA-B14B-1F7DEDC23738}"/>
              </a:ext>
            </a:extLst>
          </p:cNvPr>
          <p:cNvSpPr txBox="1"/>
          <p:nvPr/>
        </p:nvSpPr>
        <p:spPr>
          <a:xfrm>
            <a:off x="4500546" y="4817322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3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43BDC55-8C70-4944-B405-370D05A3DF5E}"/>
              </a:ext>
            </a:extLst>
          </p:cNvPr>
          <p:cNvCxnSpPr>
            <a:cxnSpLocks/>
            <a:endCxn id="51" idx="3"/>
          </p:cNvCxnSpPr>
          <p:nvPr/>
        </p:nvCxnSpPr>
        <p:spPr>
          <a:xfrm flipH="1">
            <a:off x="5459264" y="3432111"/>
            <a:ext cx="659219" cy="23746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41048730-B578-4502-B636-7CB8624F42B2}"/>
              </a:ext>
            </a:extLst>
          </p:cNvPr>
          <p:cNvSpPr txBox="1"/>
          <p:nvPr/>
        </p:nvSpPr>
        <p:spPr>
          <a:xfrm>
            <a:off x="6074142" y="3272335"/>
            <a:ext cx="16930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Tree overall error rate: 20%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4DCAAA7-5393-42C3-B636-20D0ED92F6B5}"/>
              </a:ext>
            </a:extLst>
          </p:cNvPr>
          <p:cNvCxnSpPr>
            <a:cxnSpLocks/>
            <a:endCxn id="46" idx="2"/>
          </p:cNvCxnSpPr>
          <p:nvPr/>
        </p:nvCxnSpPr>
        <p:spPr>
          <a:xfrm flipH="1" flipV="1">
            <a:off x="3120119" y="1669212"/>
            <a:ext cx="721548" cy="266823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FC52310F-F620-4164-8054-E3CAAC6DDDCF}"/>
              </a:ext>
            </a:extLst>
          </p:cNvPr>
          <p:cNvCxnSpPr>
            <a:cxnSpLocks/>
          </p:cNvCxnSpPr>
          <p:nvPr/>
        </p:nvCxnSpPr>
        <p:spPr>
          <a:xfrm flipH="1" flipV="1">
            <a:off x="7449064" y="5844746"/>
            <a:ext cx="893508" cy="32460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FE2395A9-4DDE-4AE2-AD44-B94E7DC1AA9A}"/>
              </a:ext>
            </a:extLst>
          </p:cNvPr>
          <p:cNvSpPr txBox="1"/>
          <p:nvPr/>
        </p:nvSpPr>
        <p:spPr>
          <a:xfrm>
            <a:off x="8342572" y="6081046"/>
            <a:ext cx="16417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Leaf error rate: 0%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DFCB15D5-6D0B-429B-9007-384DC0D46732}"/>
              </a:ext>
            </a:extLst>
          </p:cNvPr>
          <p:cNvCxnSpPr>
            <a:cxnSpLocks/>
          </p:cNvCxnSpPr>
          <p:nvPr/>
        </p:nvCxnSpPr>
        <p:spPr>
          <a:xfrm flipV="1">
            <a:off x="3272739" y="5844747"/>
            <a:ext cx="1359553" cy="32460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1A2AE8B3-EAFA-44CD-AA0B-0E6CC400681A}"/>
              </a:ext>
            </a:extLst>
          </p:cNvPr>
          <p:cNvSpPr txBox="1"/>
          <p:nvPr/>
        </p:nvSpPr>
        <p:spPr>
          <a:xfrm>
            <a:off x="1938057" y="6040819"/>
            <a:ext cx="16417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Leaf error rate: 0%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CB3DE58B-741A-4388-95D4-71C9CA624120}"/>
              </a:ext>
            </a:extLst>
          </p:cNvPr>
          <p:cNvSpPr txBox="1"/>
          <p:nvPr/>
        </p:nvSpPr>
        <p:spPr>
          <a:xfrm>
            <a:off x="7922268" y="1550379"/>
            <a:ext cx="425982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Given tree structure:</a:t>
            </a:r>
          </a:p>
          <a:p>
            <a:r>
              <a:rPr lang="en-US" dirty="0"/>
              <a:t>   - Given a tree with parameters</a:t>
            </a:r>
          </a:p>
          <a:p>
            <a:r>
              <a:rPr lang="en-US" dirty="0"/>
              <a:t>   - Pass data through tree to find leaf</a:t>
            </a:r>
          </a:p>
          <a:p>
            <a:r>
              <a:rPr lang="en-US" dirty="0"/>
              <a:t>   - Estimate the loss on the leaf</a:t>
            </a:r>
          </a:p>
          <a:p>
            <a:r>
              <a:rPr lang="en-US" dirty="0"/>
              <a:t>   - Sum across data set</a:t>
            </a:r>
          </a:p>
          <a:p>
            <a:endParaRPr lang="en-US" dirty="0"/>
          </a:p>
          <a:p>
            <a:r>
              <a:rPr lang="en-US" dirty="0"/>
              <a:t>Tree Loss: sample weighted sum of leaf loss</a:t>
            </a:r>
          </a:p>
          <a:p>
            <a:endParaRPr lang="en-US" dirty="0"/>
          </a:p>
          <a:p>
            <a:r>
              <a:rPr lang="en-US" dirty="0"/>
              <a:t>Loss reduction (aka Information Gain):</a:t>
            </a:r>
          </a:p>
          <a:p>
            <a:r>
              <a:rPr lang="en-US" dirty="0"/>
              <a:t>   - Tree with less loss &gt; tree with more loss</a:t>
            </a:r>
          </a:p>
          <a:p>
            <a:r>
              <a:rPr lang="en-US" dirty="0"/>
              <a:t>   - Loss reduction key step in optimization</a:t>
            </a:r>
          </a:p>
          <a:p>
            <a:endParaRPr lang="en-US" dirty="0"/>
          </a:p>
          <a:p>
            <a:r>
              <a:rPr lang="en-US" dirty="0"/>
              <a:t>Making a leaf more complex:</a:t>
            </a:r>
          </a:p>
          <a:p>
            <a:r>
              <a:rPr lang="en-US" dirty="0"/>
              <a:t>   - Affects loss of all samples at that leaf</a:t>
            </a:r>
          </a:p>
          <a:p>
            <a:r>
              <a:rPr lang="en-US" dirty="0"/>
              <a:t>   - Does not affect loss of other samples</a:t>
            </a:r>
          </a:p>
        </p:txBody>
      </p:sp>
    </p:spTree>
    <p:extLst>
      <p:ext uri="{BB962C8B-B14F-4D97-AF65-F5344CB8AC3E}">
        <p14:creationId xmlns:p14="http://schemas.microsoft.com/office/powerpoint/2010/main" val="152162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7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7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7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7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/>
      <p:bldP spid="25" grpId="0"/>
      <p:bldP spid="28" grpId="0"/>
      <p:bldP spid="29" grpId="0"/>
      <p:bldP spid="30" grpId="0"/>
      <p:bldP spid="31" grpId="0"/>
      <p:bldP spid="39" grpId="0"/>
      <p:bldP spid="40" grpId="0"/>
      <p:bldP spid="41" grpId="0"/>
      <p:bldP spid="42" grpId="0"/>
      <p:bldP spid="43" grpId="0" animBg="1"/>
      <p:bldP spid="50" grpId="0"/>
      <p:bldP spid="51" grpId="0" animBg="1"/>
      <p:bldP spid="54" grpId="0"/>
      <p:bldP spid="55" grpId="0"/>
      <p:bldP spid="58" grpId="0"/>
      <p:bldP spid="59" grpId="0"/>
      <p:bldP spid="63" grpId="0"/>
      <p:bldP spid="68" grpId="0"/>
      <p:bldP spid="7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CDD61-DCBA-4C16-BBAA-FC93EA6E9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053"/>
          </a:xfrm>
        </p:spPr>
        <p:txBody>
          <a:bodyPr/>
          <a:lstStyle/>
          <a:p>
            <a:r>
              <a:rPr lang="en-US" b="1" i="1" dirty="0"/>
              <a:t>Loss: Consider Training Set Error Rate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F5B00CD-3CB4-4616-B67D-8DFDCEFCCF0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44836"/>
                <a:ext cx="10515600" cy="846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𝐿𝑜𝑠𝑠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^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𝑖𝑓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^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𝑒𝑙𝑠𝑒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1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F5B00CD-3CB4-4616-B67D-8DFDCEFCCF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44836"/>
                <a:ext cx="10515600" cy="8464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6C3C3A30-E964-4D1A-89DD-4B7D029EFC7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19084516"/>
                  </p:ext>
                </p:extLst>
              </p:nvPr>
            </p:nvGraphicFramePr>
            <p:xfrm>
              <a:off x="2330534" y="4587927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6C3C3A30-E964-4D1A-89DD-4B7D029EFC7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19084516"/>
                  </p:ext>
                </p:extLst>
              </p:nvPr>
            </p:nvGraphicFramePr>
            <p:xfrm>
              <a:off x="2330534" y="4587927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980" t="-1613" r="-10098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1980" t="-1613" r="-198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74C2BCC4-1DBA-4C95-97F4-839DB7EC3661}"/>
              </a:ext>
            </a:extLst>
          </p:cNvPr>
          <p:cNvSpPr txBox="1"/>
          <p:nvPr/>
        </p:nvSpPr>
        <p:spPr>
          <a:xfrm>
            <a:off x="2362245" y="4289581"/>
            <a:ext cx="11689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Tree with 0 Splits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2102707-AB63-4B07-9012-FD18B43D67BB}"/>
              </a:ext>
            </a:extLst>
          </p:cNvPr>
          <p:cNvCxnSpPr>
            <a:cxnSpLocks/>
            <a:stCxn id="17" idx="0"/>
          </p:cNvCxnSpPr>
          <p:nvPr/>
        </p:nvCxnSpPr>
        <p:spPr>
          <a:xfrm flipV="1">
            <a:off x="2251729" y="5431686"/>
            <a:ext cx="631334" cy="8304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27F663F-F908-4DA3-B297-A56B7A3629CA}"/>
              </a:ext>
            </a:extLst>
          </p:cNvPr>
          <p:cNvSpPr txBox="1"/>
          <p:nvPr/>
        </p:nvSpPr>
        <p:spPr>
          <a:xfrm>
            <a:off x="1430831" y="6262122"/>
            <a:ext cx="16417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Leaf error rate: ~33%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1A11B35-D7A3-44EB-9431-EA14B93C4FE0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1845002" y="3553382"/>
            <a:ext cx="488443" cy="98340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83CD6E10-9ED5-43F3-9EE2-31A8EFAE4973}"/>
              </a:ext>
            </a:extLst>
          </p:cNvPr>
          <p:cNvSpPr txBox="1"/>
          <p:nvPr/>
        </p:nvSpPr>
        <p:spPr>
          <a:xfrm>
            <a:off x="1024104" y="3299466"/>
            <a:ext cx="16417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Tree error rate: ~33%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F8098F1-5FB4-41D5-83D5-C1A2E8E09B36}"/>
                  </a:ext>
                </a:extLst>
              </p:cNvPr>
              <p:cNvSpPr txBox="1"/>
              <p:nvPr/>
            </p:nvSpPr>
            <p:spPr>
              <a:xfrm>
                <a:off x="7670248" y="3677983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F8098F1-5FB4-41D5-83D5-C1A2E8E09B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0248" y="3677983"/>
                <a:ext cx="94593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1868746-0409-45E1-937B-6D3031A5298C}"/>
              </a:ext>
            </a:extLst>
          </p:cNvPr>
          <p:cNvCxnSpPr>
            <a:stCxn id="20" idx="2"/>
          </p:cNvCxnSpPr>
          <p:nvPr/>
        </p:nvCxnSpPr>
        <p:spPr>
          <a:xfrm flipH="1">
            <a:off x="7428510" y="4047315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9D1F502-9CE7-4DC9-BF3A-61F791EE7C4B}"/>
              </a:ext>
            </a:extLst>
          </p:cNvPr>
          <p:cNvCxnSpPr>
            <a:cxnSpLocks/>
            <a:stCxn id="20" idx="2"/>
          </p:cNvCxnSpPr>
          <p:nvPr/>
        </p:nvCxnSpPr>
        <p:spPr>
          <a:xfrm>
            <a:off x="8143214" y="4047315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6E238CE0-8846-4120-8FE5-0E86C6458B92}"/>
              </a:ext>
            </a:extLst>
          </p:cNvPr>
          <p:cNvSpPr txBox="1"/>
          <p:nvPr/>
        </p:nvSpPr>
        <p:spPr>
          <a:xfrm>
            <a:off x="8500565" y="4072239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BE0A94F-8389-4FA0-ACBE-5FCF114A9BFA}"/>
              </a:ext>
            </a:extLst>
          </p:cNvPr>
          <p:cNvSpPr txBox="1"/>
          <p:nvPr/>
        </p:nvSpPr>
        <p:spPr>
          <a:xfrm>
            <a:off x="7144290" y="4047315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5" name="Table 24">
                <a:extLst>
                  <a:ext uri="{FF2B5EF4-FFF2-40B4-BE49-F238E27FC236}">
                    <a16:creationId xmlns:a16="http://schemas.microsoft.com/office/drawing/2014/main" id="{E9BC184C-8518-452A-97E7-0F5A4EB7BC5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53664332"/>
                  </p:ext>
                </p:extLst>
              </p:nvPr>
            </p:nvGraphicFramePr>
            <p:xfrm>
              <a:off x="6854385" y="4601434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5" name="Table 24">
                <a:extLst>
                  <a:ext uri="{FF2B5EF4-FFF2-40B4-BE49-F238E27FC236}">
                    <a16:creationId xmlns:a16="http://schemas.microsoft.com/office/drawing/2014/main" id="{E9BC184C-8518-452A-97E7-0F5A4EB7BC5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53664332"/>
                  </p:ext>
                </p:extLst>
              </p:nvPr>
            </p:nvGraphicFramePr>
            <p:xfrm>
              <a:off x="6854385" y="4601434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80" t="-1613" r="-10098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1980" t="-1613" r="-198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6" name="Table 25">
                <a:extLst>
                  <a:ext uri="{FF2B5EF4-FFF2-40B4-BE49-F238E27FC236}">
                    <a16:creationId xmlns:a16="http://schemas.microsoft.com/office/drawing/2014/main" id="{0A6181C0-6D05-4A0D-A178-6C22358194F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6426017"/>
                  </p:ext>
                </p:extLst>
              </p:nvPr>
            </p:nvGraphicFramePr>
            <p:xfrm>
              <a:off x="8241751" y="4599926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6" name="Table 25">
                <a:extLst>
                  <a:ext uri="{FF2B5EF4-FFF2-40B4-BE49-F238E27FC236}">
                    <a16:creationId xmlns:a16="http://schemas.microsoft.com/office/drawing/2014/main" id="{0A6181C0-6D05-4A0D-A178-6C22358194F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6426017"/>
                  </p:ext>
                </p:extLst>
              </p:nvPr>
            </p:nvGraphicFramePr>
            <p:xfrm>
              <a:off x="8241751" y="4599926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80" t="-1613" r="-101961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980" t="-1613" r="-1961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3C94F0D3-F363-4F8F-8343-930A8F5BFC40}"/>
              </a:ext>
            </a:extLst>
          </p:cNvPr>
          <p:cNvSpPr txBox="1"/>
          <p:nvPr/>
        </p:nvSpPr>
        <p:spPr>
          <a:xfrm>
            <a:off x="7012683" y="5010590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FB55621-8B21-41C8-918F-8566CAB5E920}"/>
              </a:ext>
            </a:extLst>
          </p:cNvPr>
          <p:cNvSpPr txBox="1"/>
          <p:nvPr/>
        </p:nvSpPr>
        <p:spPr>
          <a:xfrm>
            <a:off x="7657461" y="5010397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8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5A4637F-7BBE-4B2B-AD18-84F98BB0C8B8}"/>
              </a:ext>
            </a:extLst>
          </p:cNvPr>
          <p:cNvSpPr txBox="1"/>
          <p:nvPr/>
        </p:nvSpPr>
        <p:spPr>
          <a:xfrm>
            <a:off x="8372164" y="5010397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8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50F70AD-CB7B-4059-B5C3-277C77B01968}"/>
              </a:ext>
            </a:extLst>
          </p:cNvPr>
          <p:cNvSpPr txBox="1"/>
          <p:nvPr/>
        </p:nvSpPr>
        <p:spPr>
          <a:xfrm>
            <a:off x="9018596" y="501657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0CEB2A9-0779-44AA-AB5C-A2D651E750C5}"/>
              </a:ext>
            </a:extLst>
          </p:cNvPr>
          <p:cNvCxnSpPr>
            <a:cxnSpLocks/>
            <a:stCxn id="32" idx="0"/>
          </p:cNvCxnSpPr>
          <p:nvPr/>
        </p:nvCxnSpPr>
        <p:spPr>
          <a:xfrm flipV="1">
            <a:off x="6579853" y="5418464"/>
            <a:ext cx="631334" cy="8304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09277AC-DE17-4B9E-97CB-83D503AA055E}"/>
              </a:ext>
            </a:extLst>
          </p:cNvPr>
          <p:cNvSpPr txBox="1"/>
          <p:nvPr/>
        </p:nvSpPr>
        <p:spPr>
          <a:xfrm>
            <a:off x="5758955" y="6248900"/>
            <a:ext cx="16417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Leaf error rate: 40%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3ED471D-EC1E-4196-BBC9-AE9764AEEAE7}"/>
              </a:ext>
            </a:extLst>
          </p:cNvPr>
          <p:cNvCxnSpPr>
            <a:cxnSpLocks/>
            <a:stCxn id="34" idx="0"/>
          </p:cNvCxnSpPr>
          <p:nvPr/>
        </p:nvCxnSpPr>
        <p:spPr>
          <a:xfrm flipH="1" flipV="1">
            <a:off x="8798400" y="5499961"/>
            <a:ext cx="99700" cy="74893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A094042B-96C5-4FC8-8948-12EADDA7E0B0}"/>
              </a:ext>
            </a:extLst>
          </p:cNvPr>
          <p:cNvSpPr txBox="1"/>
          <p:nvPr/>
        </p:nvSpPr>
        <p:spPr>
          <a:xfrm>
            <a:off x="8077202" y="6248900"/>
            <a:ext cx="16417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Leaf error rate: 20%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FB144E5-48D4-49A7-8989-F64A88D8EB8B}"/>
              </a:ext>
            </a:extLst>
          </p:cNvPr>
          <p:cNvCxnSpPr>
            <a:cxnSpLocks/>
          </p:cNvCxnSpPr>
          <p:nvPr/>
        </p:nvCxnSpPr>
        <p:spPr>
          <a:xfrm>
            <a:off x="6895520" y="3488845"/>
            <a:ext cx="631528" cy="30455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571FDE49-5370-4358-AC99-B7D9654190B5}"/>
              </a:ext>
            </a:extLst>
          </p:cNvPr>
          <p:cNvSpPr txBox="1"/>
          <p:nvPr/>
        </p:nvSpPr>
        <p:spPr>
          <a:xfrm>
            <a:off x="5597244" y="3298771"/>
            <a:ext cx="16417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Tree error rate: ~33%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BA9D85A9-6172-439A-8B52-C8A26097B347}"/>
                  </a:ext>
                </a:extLst>
              </p:cNvPr>
              <p:cNvSpPr txBox="1"/>
              <p:nvPr/>
            </p:nvSpPr>
            <p:spPr>
              <a:xfrm>
                <a:off x="9275398" y="2210400"/>
                <a:ext cx="2683042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No gain in tree loss</a:t>
                </a:r>
              </a:p>
              <a:p>
                <a:r>
                  <a:rPr lang="en-US" dirty="0"/>
                  <a:t>But leaves progressing:</a:t>
                </a:r>
              </a:p>
              <a:p>
                <a:r>
                  <a:rPr lang="en-US" dirty="0"/>
                  <a:t>   - Distribution more pure</a:t>
                </a:r>
              </a:p>
              <a:p>
                <a:r>
                  <a:rPr lang="en-US" dirty="0"/>
                  <a:t>  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contains info about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BA9D85A9-6172-439A-8B52-C8A26097B3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5398" y="2210400"/>
                <a:ext cx="2683042" cy="1200329"/>
              </a:xfrm>
              <a:prstGeom prst="rect">
                <a:avLst/>
              </a:prstGeom>
              <a:blipFill>
                <a:blip r:embed="rId7"/>
                <a:stretch>
                  <a:fillRect l="-2045" t="-3046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62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9" grpId="0"/>
      <p:bldP spid="20" grpId="0" animBg="1"/>
      <p:bldP spid="23" grpId="0"/>
      <p:bldP spid="24" grpId="0"/>
      <p:bldP spid="27" grpId="0"/>
      <p:bldP spid="28" grpId="0"/>
      <p:bldP spid="29" grpId="0"/>
      <p:bldP spid="30" grpId="0"/>
      <p:bldP spid="32" grpId="0"/>
      <p:bldP spid="34" grpId="0"/>
      <p:bldP spid="36" grpId="0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CB805-C20D-41CB-B02A-9A9AEEEC7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326"/>
            <a:ext cx="10515600" cy="606758"/>
          </a:xfrm>
        </p:spPr>
        <p:txBody>
          <a:bodyPr>
            <a:normAutofit fontScale="90000"/>
          </a:bodyPr>
          <a:lstStyle/>
          <a:p>
            <a:r>
              <a:rPr lang="en-US" dirty="0"/>
              <a:t>Entropy of a Distribution – Information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F3E29-2A69-45FE-87AF-84FE367A5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326" y="755807"/>
            <a:ext cx="7348200" cy="3363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/>
              <a:t>The number of bits of information needed to complete a partial message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81BBE62-D655-4152-98BD-F0168D10ADE8}"/>
                  </a:ext>
                </a:extLst>
              </p:cNvPr>
              <p:cNvSpPr txBox="1"/>
              <p:nvPr/>
            </p:nvSpPr>
            <p:spPr>
              <a:xfrm>
                <a:off x="4887789" y="2721732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81BBE62-D655-4152-98BD-F0168D10AD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7789" y="2721732"/>
                <a:ext cx="94593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408D551-EA61-4D8A-A0AF-98B3EA2B1D43}"/>
              </a:ext>
            </a:extLst>
          </p:cNvPr>
          <p:cNvCxnSpPr>
            <a:stCxn id="4" idx="2"/>
          </p:cNvCxnSpPr>
          <p:nvPr/>
        </p:nvCxnSpPr>
        <p:spPr>
          <a:xfrm flipH="1">
            <a:off x="4646051" y="3091064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E9F6DC2-BD24-4CB4-97E1-F11F3B5F11D4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5360755" y="3091064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593071E-0636-4592-95BD-3065BBF96C48}"/>
              </a:ext>
            </a:extLst>
          </p:cNvPr>
          <p:cNvSpPr txBox="1"/>
          <p:nvPr/>
        </p:nvSpPr>
        <p:spPr>
          <a:xfrm>
            <a:off x="5718106" y="3115988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825BE7-DD79-47B1-B950-72C1FA884D0B}"/>
              </a:ext>
            </a:extLst>
          </p:cNvPr>
          <p:cNvSpPr txBox="1"/>
          <p:nvPr/>
        </p:nvSpPr>
        <p:spPr>
          <a:xfrm>
            <a:off x="4361831" y="3091064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8F96EC30-BDDC-4945-97AB-D906C5E9E2E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68318149"/>
                  </p:ext>
                </p:extLst>
              </p:nvPr>
            </p:nvGraphicFramePr>
            <p:xfrm>
              <a:off x="4071926" y="3645183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2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8F96EC30-BDDC-4945-97AB-D906C5E9E2E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68318149"/>
                  </p:ext>
                </p:extLst>
              </p:nvPr>
            </p:nvGraphicFramePr>
            <p:xfrm>
              <a:off x="4071926" y="3645183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980" t="-1613" r="-101961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980" t="-1613" r="-1961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47393FC7-3E0E-42E1-BBE3-42A5496AC02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53345833"/>
                  </p:ext>
                </p:extLst>
              </p:nvPr>
            </p:nvGraphicFramePr>
            <p:xfrm>
              <a:off x="5459292" y="3643675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47393FC7-3E0E-42E1-BBE3-42A5496AC02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53345833"/>
                  </p:ext>
                </p:extLst>
              </p:nvPr>
            </p:nvGraphicFramePr>
            <p:xfrm>
              <a:off x="5459292" y="3643675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80" t="-1613" r="-10098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1980" t="-1613" r="-198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6651CFAD-855D-4565-986A-E50FE9F2A647}"/>
              </a:ext>
            </a:extLst>
          </p:cNvPr>
          <p:cNvSpPr txBox="1"/>
          <p:nvPr/>
        </p:nvSpPr>
        <p:spPr>
          <a:xfrm>
            <a:off x="4230224" y="405433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C38AE8-F239-4B7D-AF3C-A1E21D6111EA}"/>
              </a:ext>
            </a:extLst>
          </p:cNvPr>
          <p:cNvSpPr txBox="1"/>
          <p:nvPr/>
        </p:nvSpPr>
        <p:spPr>
          <a:xfrm>
            <a:off x="4875002" y="4054146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421BC8-02F2-4A1E-8868-0C5E370311CA}"/>
              </a:ext>
            </a:extLst>
          </p:cNvPr>
          <p:cNvSpPr txBox="1"/>
          <p:nvPr/>
        </p:nvSpPr>
        <p:spPr>
          <a:xfrm>
            <a:off x="5589705" y="4054146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EFC53D-5FB0-4BAA-92C4-59E1A90ADDF3}"/>
              </a:ext>
            </a:extLst>
          </p:cNvPr>
          <p:cNvSpPr txBox="1"/>
          <p:nvPr/>
        </p:nvSpPr>
        <p:spPr>
          <a:xfrm>
            <a:off x="6236137" y="4060324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90D3CDC-9C1C-4658-89EA-1B9199B69A26}"/>
                  </a:ext>
                </a:extLst>
              </p:cNvPr>
              <p:cNvSpPr txBox="1"/>
              <p:nvPr/>
            </p:nvSpPr>
            <p:spPr>
              <a:xfrm>
                <a:off x="3239695" y="1362565"/>
                <a:ext cx="12213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90D3CDC-9C1C-4658-89EA-1B9199B69A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9695" y="1362565"/>
                <a:ext cx="122137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>
            <a:extLst>
              <a:ext uri="{FF2B5EF4-FFF2-40B4-BE49-F238E27FC236}">
                <a16:creationId xmlns:a16="http://schemas.microsoft.com/office/drawing/2014/main" id="{A4B8D8F0-6A4D-4BB2-AA02-99CA2AF6F60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49402" y="1376641"/>
            <a:ext cx="341179" cy="34117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2AA7AA2-7E0A-4902-BAA3-F66043904A80}"/>
                  </a:ext>
                </a:extLst>
              </p:cNvPr>
              <p:cNvSpPr txBox="1"/>
              <p:nvPr/>
            </p:nvSpPr>
            <p:spPr>
              <a:xfrm>
                <a:off x="6367891" y="1367358"/>
                <a:ext cx="4996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^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2AA7AA2-7E0A-4902-BAA3-F66043904A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7891" y="1367358"/>
                <a:ext cx="499624" cy="369332"/>
              </a:xfrm>
              <a:prstGeom prst="rect">
                <a:avLst/>
              </a:prstGeom>
              <a:blipFill>
                <a:blip r:embed="rId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654C7EEF-40E5-4BB7-BF07-AFB32D9A313C}"/>
              </a:ext>
            </a:extLst>
          </p:cNvPr>
          <p:cNvSpPr txBox="1"/>
          <p:nvPr/>
        </p:nvSpPr>
        <p:spPr>
          <a:xfrm>
            <a:off x="6145978" y="2031908"/>
            <a:ext cx="943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Extra Information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A9F8385-F9DF-4368-8F2A-0DCC065B71E2}"/>
                  </a:ext>
                </a:extLst>
              </p:cNvPr>
              <p:cNvSpPr txBox="1"/>
              <p:nvPr/>
            </p:nvSpPr>
            <p:spPr>
              <a:xfrm>
                <a:off x="7842241" y="1662283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A9F8385-F9DF-4368-8F2A-0DCC065B7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2241" y="1662283"/>
                <a:ext cx="371384" cy="369332"/>
              </a:xfrm>
              <a:prstGeom prst="rect">
                <a:avLst/>
              </a:prstGeom>
              <a:blipFill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CC2A98A4-C40F-44F9-AB14-A2C5308B1B4F}"/>
              </a:ext>
            </a:extLst>
          </p:cNvPr>
          <p:cNvCxnSpPr>
            <a:stCxn id="21" idx="3"/>
            <a:endCxn id="23" idx="1"/>
          </p:cNvCxnSpPr>
          <p:nvPr/>
        </p:nvCxnSpPr>
        <p:spPr>
          <a:xfrm>
            <a:off x="6867515" y="1552024"/>
            <a:ext cx="974726" cy="294925"/>
          </a:xfrm>
          <a:prstGeom prst="bentConnector3">
            <a:avLst>
              <a:gd name="adj1" fmla="val 62558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BD392E98-0DD4-42B0-B374-CA5E4A8BA6CD}"/>
              </a:ext>
            </a:extLst>
          </p:cNvPr>
          <p:cNvCxnSpPr>
            <a:cxnSpLocks/>
          </p:cNvCxnSpPr>
          <p:nvPr/>
        </p:nvCxnSpPr>
        <p:spPr>
          <a:xfrm flipV="1">
            <a:off x="7089427" y="1846949"/>
            <a:ext cx="752814" cy="415792"/>
          </a:xfrm>
          <a:prstGeom prst="bentConnector3">
            <a:avLst>
              <a:gd name="adj1" fmla="val 50956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FA523D9-3387-44DC-8A36-0FE01EE55784}"/>
              </a:ext>
            </a:extLst>
          </p:cNvPr>
          <p:cNvCxnSpPr>
            <a:stCxn id="17" idx="3"/>
            <a:endCxn id="19" idx="3"/>
          </p:cNvCxnSpPr>
          <p:nvPr/>
        </p:nvCxnSpPr>
        <p:spPr>
          <a:xfrm>
            <a:off x="4461065" y="1547231"/>
            <a:ext cx="788337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6DADF60-BC09-49ED-ACE6-75F3880CCAE6}"/>
              </a:ext>
            </a:extLst>
          </p:cNvPr>
          <p:cNvCxnSpPr>
            <a:cxnSpLocks/>
            <a:stCxn id="19" idx="1"/>
            <a:endCxn id="21" idx="1"/>
          </p:cNvCxnSpPr>
          <p:nvPr/>
        </p:nvCxnSpPr>
        <p:spPr>
          <a:xfrm>
            <a:off x="5590581" y="1547231"/>
            <a:ext cx="777310" cy="479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516BCA89-7C02-449F-B501-DB59B5705003}"/>
                  </a:ext>
                </a:extLst>
              </p:cNvPr>
              <p:cNvSpPr/>
              <p:nvPr/>
            </p:nvSpPr>
            <p:spPr>
              <a:xfrm>
                <a:off x="2778928" y="3643675"/>
                <a:ext cx="4607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516BCA89-7C02-449F-B501-DB59B57050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8928" y="3643675"/>
                <a:ext cx="460767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8143B1F-4664-4AA6-A84F-E4154633C91C}"/>
              </a:ext>
            </a:extLst>
          </p:cNvPr>
          <p:cNvCxnSpPr/>
          <p:nvPr/>
        </p:nvCxnSpPr>
        <p:spPr>
          <a:xfrm>
            <a:off x="3173465" y="3888431"/>
            <a:ext cx="788337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B0B8978-9D99-4B6F-8F1B-B0BC0303980D}"/>
                  </a:ext>
                </a:extLst>
              </p:cNvPr>
              <p:cNvSpPr txBox="1"/>
              <p:nvPr/>
            </p:nvSpPr>
            <p:spPr>
              <a:xfrm>
                <a:off x="7690382" y="3348457"/>
                <a:ext cx="4996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^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B0B8978-9D99-4B6F-8F1B-B0BC030398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0382" y="3348457"/>
                <a:ext cx="499624" cy="369332"/>
              </a:xfrm>
              <a:prstGeom prst="rect">
                <a:avLst/>
              </a:prstGeom>
              <a:blipFill>
                <a:blip r:embed="rId10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CB62F4E9-8432-4623-A580-83896189AD07}"/>
              </a:ext>
            </a:extLst>
          </p:cNvPr>
          <p:cNvSpPr txBox="1"/>
          <p:nvPr/>
        </p:nvSpPr>
        <p:spPr>
          <a:xfrm>
            <a:off x="7468469" y="4013007"/>
            <a:ext cx="943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None Needed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E24BFBC0-CFBF-4D10-9D54-F6D5A665E4D5}"/>
                  </a:ext>
                </a:extLst>
              </p:cNvPr>
              <p:cNvSpPr txBox="1"/>
              <p:nvPr/>
            </p:nvSpPr>
            <p:spPr>
              <a:xfrm>
                <a:off x="9164732" y="3643382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E24BFBC0-CFBF-4D10-9D54-F6D5A665E4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4732" y="3643382"/>
                <a:ext cx="371384" cy="369332"/>
              </a:xfrm>
              <a:prstGeom prst="rect">
                <a:avLst/>
              </a:prstGeom>
              <a:blipFill>
                <a:blip r:embed="rId1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ADB25B4A-8A4C-4B2E-A6FB-9217E66A886F}"/>
              </a:ext>
            </a:extLst>
          </p:cNvPr>
          <p:cNvCxnSpPr>
            <a:stCxn id="38" idx="3"/>
            <a:endCxn id="40" idx="1"/>
          </p:cNvCxnSpPr>
          <p:nvPr/>
        </p:nvCxnSpPr>
        <p:spPr>
          <a:xfrm>
            <a:off x="8190006" y="3533123"/>
            <a:ext cx="974726" cy="294925"/>
          </a:xfrm>
          <a:prstGeom prst="bentConnector3">
            <a:avLst>
              <a:gd name="adj1" fmla="val 61819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E378BF8A-3C2C-4164-ADC5-3DD4A907622E}"/>
              </a:ext>
            </a:extLst>
          </p:cNvPr>
          <p:cNvCxnSpPr>
            <a:stCxn id="39" idx="3"/>
            <a:endCxn id="40" idx="1"/>
          </p:cNvCxnSpPr>
          <p:nvPr/>
        </p:nvCxnSpPr>
        <p:spPr>
          <a:xfrm flipV="1">
            <a:off x="8411918" y="3828048"/>
            <a:ext cx="752814" cy="415792"/>
          </a:xfrm>
          <a:prstGeom prst="bentConnector3">
            <a:avLst>
              <a:gd name="adj1" fmla="val 50957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EFCC94B9-97F1-4C7A-945F-47EA72DCC13A}"/>
              </a:ext>
            </a:extLst>
          </p:cNvPr>
          <p:cNvCxnSpPr>
            <a:cxnSpLocks/>
            <a:endCxn id="38" idx="1"/>
          </p:cNvCxnSpPr>
          <p:nvPr/>
        </p:nvCxnSpPr>
        <p:spPr>
          <a:xfrm>
            <a:off x="6913072" y="3528330"/>
            <a:ext cx="777310" cy="479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4CF38CB-D1FD-427B-BD8E-911B57C0D5D5}"/>
                  </a:ext>
                </a:extLst>
              </p:cNvPr>
              <p:cNvSpPr txBox="1"/>
              <p:nvPr/>
            </p:nvSpPr>
            <p:spPr>
              <a:xfrm>
                <a:off x="4845748" y="4934503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4CF38CB-D1FD-427B-BD8E-911B57C0D5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748" y="4934503"/>
                <a:ext cx="945931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9015CB2-B358-4036-9B7E-AC71993A63E2}"/>
              </a:ext>
            </a:extLst>
          </p:cNvPr>
          <p:cNvCxnSpPr>
            <a:stCxn id="45" idx="2"/>
          </p:cNvCxnSpPr>
          <p:nvPr/>
        </p:nvCxnSpPr>
        <p:spPr>
          <a:xfrm flipH="1">
            <a:off x="4604010" y="5303835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3DBC0E57-C14D-411E-BF02-BB278D3524EF}"/>
              </a:ext>
            </a:extLst>
          </p:cNvPr>
          <p:cNvCxnSpPr>
            <a:cxnSpLocks/>
            <a:stCxn id="45" idx="2"/>
          </p:cNvCxnSpPr>
          <p:nvPr/>
        </p:nvCxnSpPr>
        <p:spPr>
          <a:xfrm>
            <a:off x="5318714" y="5303835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B667A2F3-F4AA-4A91-9BCE-77BFBA01E838}"/>
              </a:ext>
            </a:extLst>
          </p:cNvPr>
          <p:cNvSpPr txBox="1"/>
          <p:nvPr/>
        </p:nvSpPr>
        <p:spPr>
          <a:xfrm>
            <a:off x="5676065" y="5328759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D53822A-0F85-4568-9B7C-2B7859B4780D}"/>
              </a:ext>
            </a:extLst>
          </p:cNvPr>
          <p:cNvSpPr txBox="1"/>
          <p:nvPr/>
        </p:nvSpPr>
        <p:spPr>
          <a:xfrm>
            <a:off x="4319790" y="5303835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0" name="Table 49">
                <a:extLst>
                  <a:ext uri="{FF2B5EF4-FFF2-40B4-BE49-F238E27FC236}">
                    <a16:creationId xmlns:a16="http://schemas.microsoft.com/office/drawing/2014/main" id="{F17213F6-764C-43C3-B862-F662D722452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0305803"/>
                  </p:ext>
                </p:extLst>
              </p:nvPr>
            </p:nvGraphicFramePr>
            <p:xfrm>
              <a:off x="4029885" y="5857954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2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0" name="Table 49">
                <a:extLst>
                  <a:ext uri="{FF2B5EF4-FFF2-40B4-BE49-F238E27FC236}">
                    <a16:creationId xmlns:a16="http://schemas.microsoft.com/office/drawing/2014/main" id="{F17213F6-764C-43C3-B862-F662D722452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0305803"/>
                  </p:ext>
                </p:extLst>
              </p:nvPr>
            </p:nvGraphicFramePr>
            <p:xfrm>
              <a:off x="4029885" y="5857954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980" t="-1613" r="-10098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101980" t="-1613" r="-198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1" name="Table 50">
                <a:extLst>
                  <a:ext uri="{FF2B5EF4-FFF2-40B4-BE49-F238E27FC236}">
                    <a16:creationId xmlns:a16="http://schemas.microsoft.com/office/drawing/2014/main" id="{15BC1DEE-6137-4A30-B550-5BAE91F200D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56630913"/>
                  </p:ext>
                </p:extLst>
              </p:nvPr>
            </p:nvGraphicFramePr>
            <p:xfrm>
              <a:off x="5417251" y="5856446"/>
              <a:ext cx="1205446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89280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1" name="Table 50">
                <a:extLst>
                  <a:ext uri="{FF2B5EF4-FFF2-40B4-BE49-F238E27FC236}">
                    <a16:creationId xmlns:a16="http://schemas.microsoft.com/office/drawing/2014/main" id="{15BC1DEE-6137-4A30-B550-5BAE91F200D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56630913"/>
                  </p:ext>
                </p:extLst>
              </p:nvPr>
            </p:nvGraphicFramePr>
            <p:xfrm>
              <a:off x="5417251" y="5856446"/>
              <a:ext cx="1205446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89280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4"/>
                          <a:stretch>
                            <a:fillRect l="-1031" t="-1613" r="-107216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4"/>
                          <a:stretch>
                            <a:fillRect l="-96078" t="-1613" r="-1961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2" name="TextBox 51">
            <a:extLst>
              <a:ext uri="{FF2B5EF4-FFF2-40B4-BE49-F238E27FC236}">
                <a16:creationId xmlns:a16="http://schemas.microsoft.com/office/drawing/2014/main" id="{9FD897E1-FE45-40DF-A0FF-877D687EAAFF}"/>
              </a:ext>
            </a:extLst>
          </p:cNvPr>
          <p:cNvSpPr txBox="1"/>
          <p:nvPr/>
        </p:nvSpPr>
        <p:spPr>
          <a:xfrm>
            <a:off x="4188183" y="6267110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CF95A37-8460-4663-9336-7EB480BA3F49}"/>
              </a:ext>
            </a:extLst>
          </p:cNvPr>
          <p:cNvSpPr txBox="1"/>
          <p:nvPr/>
        </p:nvSpPr>
        <p:spPr>
          <a:xfrm>
            <a:off x="4832961" y="6266917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5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FF18D2C-30A9-4802-A6EC-0C3624BCD4F5}"/>
              </a:ext>
            </a:extLst>
          </p:cNvPr>
          <p:cNvSpPr txBox="1"/>
          <p:nvPr/>
        </p:nvSpPr>
        <p:spPr>
          <a:xfrm>
            <a:off x="5547664" y="6266917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5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EB9F150-6EE6-4F51-9112-A4C1D8BB705F}"/>
              </a:ext>
            </a:extLst>
          </p:cNvPr>
          <p:cNvSpPr txBox="1"/>
          <p:nvPr/>
        </p:nvSpPr>
        <p:spPr>
          <a:xfrm>
            <a:off x="6194096" y="627309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D8923608-37AC-4EEC-9363-2359E44BAD2C}"/>
                  </a:ext>
                </a:extLst>
              </p:cNvPr>
              <p:cNvSpPr/>
              <p:nvPr/>
            </p:nvSpPr>
            <p:spPr>
              <a:xfrm>
                <a:off x="2736887" y="5856446"/>
                <a:ext cx="4607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D8923608-37AC-4EEC-9363-2359E44BAD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6887" y="5856446"/>
                <a:ext cx="460767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19ED2E23-803E-4EB7-9A62-23AF4C2DC542}"/>
              </a:ext>
            </a:extLst>
          </p:cNvPr>
          <p:cNvCxnSpPr/>
          <p:nvPr/>
        </p:nvCxnSpPr>
        <p:spPr>
          <a:xfrm>
            <a:off x="3131424" y="6101202"/>
            <a:ext cx="788337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D41FE72C-7023-4920-878F-857149CB280E}"/>
                  </a:ext>
                </a:extLst>
              </p:cNvPr>
              <p:cNvSpPr txBox="1"/>
              <p:nvPr/>
            </p:nvSpPr>
            <p:spPr>
              <a:xfrm>
                <a:off x="7648341" y="5561228"/>
                <a:ext cx="4996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^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D41FE72C-7023-4920-878F-857149CB2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8341" y="5561228"/>
                <a:ext cx="499624" cy="369332"/>
              </a:xfrm>
              <a:prstGeom prst="rect">
                <a:avLst/>
              </a:prstGeom>
              <a:blipFill>
                <a:blip r:embed="rId1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>
            <a:extLst>
              <a:ext uri="{FF2B5EF4-FFF2-40B4-BE49-F238E27FC236}">
                <a16:creationId xmlns:a16="http://schemas.microsoft.com/office/drawing/2014/main" id="{9B886DE0-160D-4199-BBC6-E1E595393ADA}"/>
              </a:ext>
            </a:extLst>
          </p:cNvPr>
          <p:cNvSpPr txBox="1"/>
          <p:nvPr/>
        </p:nvSpPr>
        <p:spPr>
          <a:xfrm>
            <a:off x="7426428" y="6225778"/>
            <a:ext cx="943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1 bit needed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B08C16C9-7643-494A-9952-24EE1F735699}"/>
                  </a:ext>
                </a:extLst>
              </p:cNvPr>
              <p:cNvSpPr txBox="1"/>
              <p:nvPr/>
            </p:nvSpPr>
            <p:spPr>
              <a:xfrm>
                <a:off x="9122691" y="5856153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B08C16C9-7643-494A-9952-24EE1F735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2691" y="5856153"/>
                <a:ext cx="371384" cy="369332"/>
              </a:xfrm>
              <a:prstGeom prst="rect">
                <a:avLst/>
              </a:prstGeom>
              <a:blipFill>
                <a:blip r:embed="rId1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1BB0C518-A5AD-4D51-8EB1-24AF8B395E2B}"/>
              </a:ext>
            </a:extLst>
          </p:cNvPr>
          <p:cNvCxnSpPr>
            <a:stCxn id="58" idx="3"/>
            <a:endCxn id="60" idx="1"/>
          </p:cNvCxnSpPr>
          <p:nvPr/>
        </p:nvCxnSpPr>
        <p:spPr>
          <a:xfrm>
            <a:off x="8147965" y="5745894"/>
            <a:ext cx="974726" cy="294925"/>
          </a:xfrm>
          <a:prstGeom prst="bentConnector3">
            <a:avLst>
              <a:gd name="adj1" fmla="val 61819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26075CCE-06A2-4740-84B8-C09CB8E70232}"/>
              </a:ext>
            </a:extLst>
          </p:cNvPr>
          <p:cNvCxnSpPr>
            <a:cxnSpLocks/>
          </p:cNvCxnSpPr>
          <p:nvPr/>
        </p:nvCxnSpPr>
        <p:spPr>
          <a:xfrm flipV="1">
            <a:off x="8369877" y="6040819"/>
            <a:ext cx="752814" cy="415792"/>
          </a:xfrm>
          <a:prstGeom prst="bentConnector3">
            <a:avLst>
              <a:gd name="adj1" fmla="val 50956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588F42D6-8CFB-4E69-9F93-7C7A0422C489}"/>
              </a:ext>
            </a:extLst>
          </p:cNvPr>
          <p:cNvCxnSpPr>
            <a:cxnSpLocks/>
            <a:endCxn id="58" idx="1"/>
          </p:cNvCxnSpPr>
          <p:nvPr/>
        </p:nvCxnSpPr>
        <p:spPr>
          <a:xfrm>
            <a:off x="6871031" y="5741101"/>
            <a:ext cx="777310" cy="479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876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/>
      <p:bldP spid="11" grpId="0"/>
      <p:bldP spid="12" grpId="0"/>
      <p:bldP spid="13" grpId="0"/>
      <p:bldP spid="14" grpId="0"/>
      <p:bldP spid="21" grpId="0"/>
      <p:bldP spid="22" grpId="0"/>
      <p:bldP spid="23" grpId="0"/>
      <p:bldP spid="36" grpId="0"/>
      <p:bldP spid="38" grpId="0"/>
      <p:bldP spid="39" grpId="0"/>
      <p:bldP spid="40" grpId="0"/>
      <p:bldP spid="45" grpId="0" animBg="1"/>
      <p:bldP spid="48" grpId="0"/>
      <p:bldP spid="49" grpId="0"/>
      <p:bldP spid="52" grpId="0"/>
      <p:bldP spid="53" grpId="0"/>
      <p:bldP spid="54" grpId="0"/>
      <p:bldP spid="55" grpId="0"/>
      <p:bldP spid="56" grpId="0"/>
      <p:bldP spid="58" grpId="0"/>
      <p:bldP spid="59" grpId="0"/>
      <p:bldP spid="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0BC0D-D986-4811-921E-8275049ED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640943"/>
          </a:xfrm>
        </p:spPr>
        <p:txBody>
          <a:bodyPr>
            <a:normAutofit fontScale="90000"/>
          </a:bodyPr>
          <a:lstStyle/>
          <a:p>
            <a:r>
              <a:rPr lang="en-US" dirty="0"/>
              <a:t>Entropy of a Distribution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1228E9-962A-47AD-9AF3-8879A378875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767071"/>
                <a:ext cx="10515600" cy="116278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𝐸𝑛𝑡𝑟𝑜𝑝𝑦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∈{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}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𝑙𝑜𝑔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1228E9-962A-47AD-9AF3-8879A378875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767071"/>
                <a:ext cx="10515600" cy="1162786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2267159E-5AB2-47AB-8303-4C8F01B4D7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99112959"/>
                  </p:ext>
                </p:extLst>
              </p:nvPr>
            </p:nvGraphicFramePr>
            <p:xfrm>
              <a:off x="991793" y="2442153"/>
              <a:ext cx="4463394" cy="1112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87798">
                      <a:extLst>
                        <a:ext uri="{9D8B030D-6E8A-4147-A177-3AD203B41FA5}">
                          <a16:colId xmlns:a16="http://schemas.microsoft.com/office/drawing/2014/main" val="122134358"/>
                        </a:ext>
                      </a:extLst>
                    </a:gridCol>
                    <a:gridCol w="1487798">
                      <a:extLst>
                        <a:ext uri="{9D8B030D-6E8A-4147-A177-3AD203B41FA5}">
                          <a16:colId xmlns:a16="http://schemas.microsoft.com/office/drawing/2014/main" val="1930799933"/>
                        </a:ext>
                      </a:extLst>
                    </a:gridCol>
                    <a:gridCol w="1487798">
                      <a:extLst>
                        <a:ext uri="{9D8B030D-6E8A-4147-A177-3AD203B41FA5}">
                          <a16:colId xmlns:a16="http://schemas.microsoft.com/office/drawing/2014/main" val="246478312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𝐸𝑛𝑡𝑟𝑜𝑝𝑦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936613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0398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2775314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2267159E-5AB2-47AB-8303-4C8F01B4D7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99112959"/>
                  </p:ext>
                </p:extLst>
              </p:nvPr>
            </p:nvGraphicFramePr>
            <p:xfrm>
              <a:off x="991793" y="2442153"/>
              <a:ext cx="4463394" cy="1112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87798">
                      <a:extLst>
                        <a:ext uri="{9D8B030D-6E8A-4147-A177-3AD203B41FA5}">
                          <a16:colId xmlns:a16="http://schemas.microsoft.com/office/drawing/2014/main" val="122134358"/>
                        </a:ext>
                      </a:extLst>
                    </a:gridCol>
                    <a:gridCol w="1487798">
                      <a:extLst>
                        <a:ext uri="{9D8B030D-6E8A-4147-A177-3AD203B41FA5}">
                          <a16:colId xmlns:a16="http://schemas.microsoft.com/office/drawing/2014/main" val="1930799933"/>
                        </a:ext>
                      </a:extLst>
                    </a:gridCol>
                    <a:gridCol w="1487798">
                      <a:extLst>
                        <a:ext uri="{9D8B030D-6E8A-4147-A177-3AD203B41FA5}">
                          <a16:colId xmlns:a16="http://schemas.microsoft.com/office/drawing/2014/main" val="246478312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10" t="-1639" r="-20123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639" r="-100408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0820" t="-1639" r="-820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936613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0398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2775314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ED77D4F8-FA60-4969-A97E-5F386265E0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2485" y="4370012"/>
            <a:ext cx="3570758" cy="2282860"/>
          </a:xfrm>
          <a:prstGeom prst="rect">
            <a:avLst/>
          </a:prstGeom>
        </p:spPr>
      </p:pic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9DE8CA95-3288-4728-A757-95148BB029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4477153"/>
              </p:ext>
            </p:extLst>
          </p:nvPr>
        </p:nvGraphicFramePr>
        <p:xfrm>
          <a:off x="1393117" y="406697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C07EB48-27F3-4957-9A22-9782DD31126F}"/>
                  </a:ext>
                </a:extLst>
              </p:cNvPr>
              <p:cNvSpPr txBox="1"/>
              <p:nvPr/>
            </p:nvSpPr>
            <p:spPr>
              <a:xfrm>
                <a:off x="5965117" y="2175338"/>
                <a:ext cx="5548570" cy="3126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=0</m:t>
                                  </m:r>
                                </m:e>
                              </m:d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C07EB48-27F3-4957-9A22-9782DD3112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5117" y="2175338"/>
                <a:ext cx="5548570" cy="312650"/>
              </a:xfrm>
              <a:prstGeom prst="rect">
                <a:avLst/>
              </a:prstGeom>
              <a:blipFill>
                <a:blip r:embed="rId6"/>
                <a:stretch>
                  <a:fillRect l="-549" r="-1099" b="-274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B56F2CF-AF4A-43B1-A512-9E8FE434B11B}"/>
                  </a:ext>
                </a:extLst>
              </p:cNvPr>
              <p:cNvSpPr txBox="1"/>
              <p:nvPr/>
            </p:nvSpPr>
            <p:spPr>
              <a:xfrm>
                <a:off x="7437474" y="2839367"/>
                <a:ext cx="1764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.5∗−1+ .5∗−1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B56F2CF-AF4A-43B1-A512-9E8FE434B1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7474" y="2839367"/>
                <a:ext cx="1764907" cy="276999"/>
              </a:xfrm>
              <a:prstGeom prst="rect">
                <a:avLst/>
              </a:prstGeom>
              <a:blipFill>
                <a:blip r:embed="rId7"/>
                <a:stretch>
                  <a:fillRect r="-2759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22FE14F-8458-4CF5-A6C4-2E13C6A8E679}"/>
                  </a:ext>
                </a:extLst>
              </p:cNvPr>
              <p:cNvSpPr txBox="1"/>
              <p:nvPr/>
            </p:nvSpPr>
            <p:spPr>
              <a:xfrm>
                <a:off x="8056233" y="3471910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22FE14F-8458-4CF5-A6C4-2E13C6A8E6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6233" y="3471910"/>
                <a:ext cx="181140" cy="276999"/>
              </a:xfrm>
              <a:prstGeom prst="rect">
                <a:avLst/>
              </a:prstGeom>
              <a:blipFill>
                <a:blip r:embed="rId8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C44031-F140-468A-B339-526E6A8EA30F}"/>
                  </a:ext>
                </a:extLst>
              </p:cNvPr>
              <p:cNvSpPr txBox="1"/>
              <p:nvPr/>
            </p:nvSpPr>
            <p:spPr>
              <a:xfrm>
                <a:off x="8033792" y="2540695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C44031-F140-468A-B339-526E6A8EA3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3792" y="2540695"/>
                <a:ext cx="226023" cy="276999"/>
              </a:xfrm>
              <a:prstGeom prst="rect">
                <a:avLst/>
              </a:prstGeom>
              <a:blipFill>
                <a:blip r:embed="rId9"/>
                <a:stretch>
                  <a:fillRect l="-13514" r="-8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324885-A3EC-49C7-B13A-BAC61FA6B98B}"/>
                  </a:ext>
                </a:extLst>
              </p:cNvPr>
              <p:cNvSpPr txBox="1"/>
              <p:nvPr/>
            </p:nvSpPr>
            <p:spPr>
              <a:xfrm>
                <a:off x="8033792" y="3113256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324885-A3EC-49C7-B13A-BAC61FA6B9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3792" y="3113256"/>
                <a:ext cx="226023" cy="276999"/>
              </a:xfrm>
              <a:prstGeom prst="rect">
                <a:avLst/>
              </a:prstGeom>
              <a:blipFill>
                <a:blip r:embed="rId10"/>
                <a:stretch>
                  <a:fillRect l="-13514" r="-8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78FC90E-8202-4791-9255-0D6C7F710B56}"/>
              </a:ext>
            </a:extLst>
          </p:cNvPr>
          <p:cNvCxnSpPr/>
          <p:nvPr/>
        </p:nvCxnSpPr>
        <p:spPr>
          <a:xfrm>
            <a:off x="6425514" y="2442153"/>
            <a:ext cx="1011960" cy="3972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46EDE74-7374-4EF4-B9EC-709E99952806}"/>
              </a:ext>
            </a:extLst>
          </p:cNvPr>
          <p:cNvCxnSpPr>
            <a:cxnSpLocks/>
          </p:cNvCxnSpPr>
          <p:nvPr/>
        </p:nvCxnSpPr>
        <p:spPr>
          <a:xfrm>
            <a:off x="7702378" y="2520741"/>
            <a:ext cx="195493" cy="29695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9CDB98A-1012-41D5-B14B-641007930A0B}"/>
              </a:ext>
            </a:extLst>
          </p:cNvPr>
          <p:cNvCxnSpPr>
            <a:cxnSpLocks/>
          </p:cNvCxnSpPr>
          <p:nvPr/>
        </p:nvCxnSpPr>
        <p:spPr>
          <a:xfrm flipH="1">
            <a:off x="8605672" y="2509661"/>
            <a:ext cx="443438" cy="3080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479852C-5C37-4510-9935-E064E3F8B1A4}"/>
              </a:ext>
            </a:extLst>
          </p:cNvPr>
          <p:cNvCxnSpPr>
            <a:cxnSpLocks/>
          </p:cNvCxnSpPr>
          <p:nvPr/>
        </p:nvCxnSpPr>
        <p:spPr>
          <a:xfrm flipH="1">
            <a:off x="8856131" y="2540695"/>
            <a:ext cx="1125429" cy="2986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A194153-E74C-4875-B3C6-05358C4F69A8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5455187" y="2998413"/>
            <a:ext cx="1892964" cy="5565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40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4" grpId="0"/>
      <p:bldP spid="9" grpId="0"/>
      <p:bldP spid="10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8EB94-0F2A-46AC-B10C-E06FDE1FB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58"/>
            <a:ext cx="10515600" cy="792459"/>
          </a:xfrm>
        </p:spPr>
        <p:txBody>
          <a:bodyPr/>
          <a:lstStyle/>
          <a:p>
            <a:r>
              <a:rPr lang="en-US" dirty="0"/>
              <a:t>Loss for Decision Trees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40073E-4881-4A86-B7D6-DA8846492A1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65052" y="334595"/>
                <a:ext cx="10515600" cy="1308153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𝐿𝑜𝑠𝑠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𝐸𝑛𝑡𝑟𝑜𝑝𝑦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𝐿𝑒𝑎𝑓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40073E-4881-4A86-B7D6-DA8846492A1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65052" y="334595"/>
                <a:ext cx="10515600" cy="130815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2BEFE0F-AC49-4B65-B3D2-33EBF73231AE}"/>
                  </a:ext>
                </a:extLst>
              </p:cNvPr>
              <p:cNvSpPr txBox="1"/>
              <p:nvPr/>
            </p:nvSpPr>
            <p:spPr>
              <a:xfrm>
                <a:off x="931728" y="2727925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2BEFE0F-AC49-4B65-B3D2-33EBF73231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728" y="2727925"/>
                <a:ext cx="94593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41EF9FA-4B31-4910-979E-35901F0A4FCD}"/>
              </a:ext>
            </a:extLst>
          </p:cNvPr>
          <p:cNvCxnSpPr>
            <a:stCxn id="5" idx="2"/>
          </p:cNvCxnSpPr>
          <p:nvPr/>
        </p:nvCxnSpPr>
        <p:spPr>
          <a:xfrm flipH="1">
            <a:off x="689990" y="3097257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8060180-FB80-46C3-9B1B-B969D7FD3145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1404694" y="3097257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9E815AC-F15B-460B-B65E-346B659EF328}"/>
              </a:ext>
            </a:extLst>
          </p:cNvPr>
          <p:cNvSpPr txBox="1"/>
          <p:nvPr/>
        </p:nvSpPr>
        <p:spPr>
          <a:xfrm>
            <a:off x="1762045" y="3122181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6CF6DD-CD14-490A-9098-FCFD10D87B9B}"/>
              </a:ext>
            </a:extLst>
          </p:cNvPr>
          <p:cNvSpPr txBox="1"/>
          <p:nvPr/>
        </p:nvSpPr>
        <p:spPr>
          <a:xfrm>
            <a:off x="405770" y="3097257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8844A66F-ED1D-4E95-883C-0E387C10B2C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20786107"/>
                  </p:ext>
                </p:extLst>
              </p:nvPr>
            </p:nvGraphicFramePr>
            <p:xfrm>
              <a:off x="115865" y="3651376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75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8844A66F-ED1D-4E95-883C-0E387C10B2C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20786107"/>
                  </p:ext>
                </p:extLst>
              </p:nvPr>
            </p:nvGraphicFramePr>
            <p:xfrm>
              <a:off x="115865" y="3651376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961" t="-1613" r="-10098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2970" t="-1613" r="-198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75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8C831BCD-D59A-463B-B10C-95AA09C224B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73963306"/>
                  </p:ext>
                </p:extLst>
              </p:nvPr>
            </p:nvGraphicFramePr>
            <p:xfrm>
              <a:off x="1503231" y="3649868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75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8C831BCD-D59A-463B-B10C-95AA09C224B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73963306"/>
                  </p:ext>
                </p:extLst>
              </p:nvPr>
            </p:nvGraphicFramePr>
            <p:xfrm>
              <a:off x="1503231" y="3649868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80" t="-1613" r="-10098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1980" t="-1613" r="-198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75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8466DCE-5871-447F-84FF-41A9F0D86BC8}"/>
                  </a:ext>
                </a:extLst>
              </p:cNvPr>
              <p:cNvSpPr txBox="1"/>
              <p:nvPr/>
            </p:nvSpPr>
            <p:spPr>
              <a:xfrm>
                <a:off x="931728" y="4759493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8466DCE-5871-447F-84FF-41A9F0D86B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728" y="4759493"/>
                <a:ext cx="94593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8623E9A-7308-4754-8246-D3C576657BB6}"/>
              </a:ext>
            </a:extLst>
          </p:cNvPr>
          <p:cNvCxnSpPr>
            <a:stCxn id="18" idx="2"/>
          </p:cNvCxnSpPr>
          <p:nvPr/>
        </p:nvCxnSpPr>
        <p:spPr>
          <a:xfrm flipH="1">
            <a:off x="689990" y="5128825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8723ABB-338B-462F-A269-FB2BAB9019BC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1404694" y="5128825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83DA65A-2C33-4CA4-9FFD-88364D24254E}"/>
              </a:ext>
            </a:extLst>
          </p:cNvPr>
          <p:cNvSpPr txBox="1"/>
          <p:nvPr/>
        </p:nvSpPr>
        <p:spPr>
          <a:xfrm>
            <a:off x="1762045" y="5153749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8263B2D-E28B-458B-B5DF-ACEDFCE03BA3}"/>
              </a:ext>
            </a:extLst>
          </p:cNvPr>
          <p:cNvSpPr txBox="1"/>
          <p:nvPr/>
        </p:nvSpPr>
        <p:spPr>
          <a:xfrm>
            <a:off x="405770" y="5128825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3" name="Table 22">
                <a:extLst>
                  <a:ext uri="{FF2B5EF4-FFF2-40B4-BE49-F238E27FC236}">
                    <a16:creationId xmlns:a16="http://schemas.microsoft.com/office/drawing/2014/main" id="{778641BF-BD2C-4C33-B7E9-AD559A694D1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44981961"/>
                  </p:ext>
                </p:extLst>
              </p:nvPr>
            </p:nvGraphicFramePr>
            <p:xfrm>
              <a:off x="115865" y="5682944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3" name="Table 22">
                <a:extLst>
                  <a:ext uri="{FF2B5EF4-FFF2-40B4-BE49-F238E27FC236}">
                    <a16:creationId xmlns:a16="http://schemas.microsoft.com/office/drawing/2014/main" id="{778641BF-BD2C-4C33-B7E9-AD559A694D1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44981961"/>
                  </p:ext>
                </p:extLst>
              </p:nvPr>
            </p:nvGraphicFramePr>
            <p:xfrm>
              <a:off x="115865" y="5682944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961" t="-1639" r="-100980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02970" t="-1639" r="-1980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4" name="Table 23">
                <a:extLst>
                  <a:ext uri="{FF2B5EF4-FFF2-40B4-BE49-F238E27FC236}">
                    <a16:creationId xmlns:a16="http://schemas.microsoft.com/office/drawing/2014/main" id="{E3DB47E6-B948-4C33-8A0C-C26313C0C29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53327449"/>
                  </p:ext>
                </p:extLst>
              </p:nvPr>
            </p:nvGraphicFramePr>
            <p:xfrm>
              <a:off x="1503231" y="5681436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4" name="Table 23">
                <a:extLst>
                  <a:ext uri="{FF2B5EF4-FFF2-40B4-BE49-F238E27FC236}">
                    <a16:creationId xmlns:a16="http://schemas.microsoft.com/office/drawing/2014/main" id="{E3DB47E6-B948-4C33-8A0C-C26313C0C29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53327449"/>
                  </p:ext>
                </p:extLst>
              </p:nvPr>
            </p:nvGraphicFramePr>
            <p:xfrm>
              <a:off x="1503231" y="5681436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980" t="-1613" r="-10098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01980" t="-1613" r="-198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5" name="Table 24">
                <a:extLst>
                  <a:ext uri="{FF2B5EF4-FFF2-40B4-BE49-F238E27FC236}">
                    <a16:creationId xmlns:a16="http://schemas.microsoft.com/office/drawing/2014/main" id="{61E330A9-DFCF-49BA-BCD4-298AC421F9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33815416"/>
                  </p:ext>
                </p:extLst>
              </p:nvPr>
            </p:nvGraphicFramePr>
            <p:xfrm>
              <a:off x="312609" y="1565741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5" name="Table 24">
                <a:extLst>
                  <a:ext uri="{FF2B5EF4-FFF2-40B4-BE49-F238E27FC236}">
                    <a16:creationId xmlns:a16="http://schemas.microsoft.com/office/drawing/2014/main" id="{61E330A9-DFCF-49BA-BCD4-298AC421F9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33815416"/>
                  </p:ext>
                </p:extLst>
              </p:nvPr>
            </p:nvGraphicFramePr>
            <p:xfrm>
              <a:off x="312609" y="1565741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80" t="-1613" r="-10098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101980" t="-1613" r="-198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51E5D457-90AC-4516-869B-297707B112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994005"/>
              </p:ext>
            </p:extLst>
          </p:nvPr>
        </p:nvGraphicFramePr>
        <p:xfrm>
          <a:off x="7638978" y="2260229"/>
          <a:ext cx="4240413" cy="2558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417EC8F-E03A-4E1D-A4AB-650C2A1AF061}"/>
              </a:ext>
            </a:extLst>
          </p:cNvPr>
          <p:cNvCxnSpPr>
            <a:cxnSpLocks/>
            <a:stCxn id="25" idx="3"/>
            <a:endCxn id="14" idx="1"/>
          </p:cNvCxnSpPr>
          <p:nvPr/>
        </p:nvCxnSpPr>
        <p:spPr>
          <a:xfrm flipV="1">
            <a:off x="1544941" y="1808143"/>
            <a:ext cx="1677755" cy="12843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6352D10-84EA-4B8B-B8E1-404C2471B0BF}"/>
              </a:ext>
            </a:extLst>
          </p:cNvPr>
          <p:cNvSpPr txBox="1"/>
          <p:nvPr/>
        </p:nvSpPr>
        <p:spPr>
          <a:xfrm>
            <a:off x="3222696" y="1623477"/>
            <a:ext cx="1149097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Entropy: 1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4F164BE-90AF-4AB4-AAC5-DC553C0BEF68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1877659" y="2912591"/>
            <a:ext cx="1320080" cy="23812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5B43F4B5-600A-4B11-9713-942E7B490232}"/>
              </a:ext>
            </a:extLst>
          </p:cNvPr>
          <p:cNvSpPr txBox="1"/>
          <p:nvPr/>
        </p:nvSpPr>
        <p:spPr>
          <a:xfrm>
            <a:off x="3222696" y="3052707"/>
            <a:ext cx="1459371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Entropy: ~.8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C0EFF97-21B7-48AE-ABA2-3D05885EC21D}"/>
              </a:ext>
            </a:extLst>
          </p:cNvPr>
          <p:cNvCxnSpPr>
            <a:cxnSpLocks/>
            <a:stCxn id="18" idx="3"/>
            <a:endCxn id="30" idx="1"/>
          </p:cNvCxnSpPr>
          <p:nvPr/>
        </p:nvCxnSpPr>
        <p:spPr>
          <a:xfrm flipV="1">
            <a:off x="1877659" y="4673653"/>
            <a:ext cx="1345036" cy="27050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C89D5E6-8584-43C5-B5E4-03E8AF493552}"/>
              </a:ext>
            </a:extLst>
          </p:cNvPr>
          <p:cNvSpPr txBox="1"/>
          <p:nvPr/>
        </p:nvSpPr>
        <p:spPr>
          <a:xfrm>
            <a:off x="3222695" y="4488987"/>
            <a:ext cx="1459371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Entropy: ~.47</a:t>
            </a:r>
          </a:p>
        </p:txBody>
      </p:sp>
      <p:sp>
        <p:nvSpPr>
          <p:cNvPr id="41" name="Right Brace 40">
            <a:extLst>
              <a:ext uri="{FF2B5EF4-FFF2-40B4-BE49-F238E27FC236}">
                <a16:creationId xmlns:a16="http://schemas.microsoft.com/office/drawing/2014/main" id="{84C67FDD-9BD8-4E8F-A24C-E3A463AF23D7}"/>
              </a:ext>
            </a:extLst>
          </p:cNvPr>
          <p:cNvSpPr/>
          <p:nvPr/>
        </p:nvSpPr>
        <p:spPr>
          <a:xfrm>
            <a:off x="4939380" y="1784170"/>
            <a:ext cx="318688" cy="1511916"/>
          </a:xfrm>
          <a:prstGeom prst="righ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BCDD1A4-EDDA-4B00-A705-7F1743B928D0}"/>
              </a:ext>
            </a:extLst>
          </p:cNvPr>
          <p:cNvSpPr txBox="1"/>
          <p:nvPr/>
        </p:nvSpPr>
        <p:spPr>
          <a:xfrm>
            <a:off x="3318294" y="5336105"/>
            <a:ext cx="717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Information Gain </a:t>
            </a:r>
            <a:r>
              <a:rPr lang="en-US" dirty="0"/>
              <a:t>– reduction in Entropy (loss) from a change to the model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631E23B-FD6E-4B46-AB60-13E0369A9C07}"/>
              </a:ext>
            </a:extLst>
          </p:cNvPr>
          <p:cNvSpPr txBox="1"/>
          <p:nvPr/>
        </p:nvSpPr>
        <p:spPr>
          <a:xfrm>
            <a:off x="5273389" y="2335831"/>
            <a:ext cx="2123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Information Gain ~.2</a:t>
            </a:r>
          </a:p>
        </p:txBody>
      </p:sp>
      <p:sp>
        <p:nvSpPr>
          <p:cNvPr id="46" name="Right Brace 45">
            <a:extLst>
              <a:ext uri="{FF2B5EF4-FFF2-40B4-BE49-F238E27FC236}">
                <a16:creationId xmlns:a16="http://schemas.microsoft.com/office/drawing/2014/main" id="{6D027BE8-CF05-4EC6-8FF3-B57C03DD9975}"/>
              </a:ext>
            </a:extLst>
          </p:cNvPr>
          <p:cNvSpPr/>
          <p:nvPr/>
        </p:nvSpPr>
        <p:spPr>
          <a:xfrm>
            <a:off x="4939668" y="3315772"/>
            <a:ext cx="318688" cy="1511916"/>
          </a:xfrm>
          <a:prstGeom prst="righ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2916F51-26CA-4113-BD9F-8A0630FBB82A}"/>
              </a:ext>
            </a:extLst>
          </p:cNvPr>
          <p:cNvSpPr txBox="1"/>
          <p:nvPr/>
        </p:nvSpPr>
        <p:spPr>
          <a:xfrm>
            <a:off x="5273677" y="3867433"/>
            <a:ext cx="2240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Information Gain ~.33</a:t>
            </a:r>
          </a:p>
        </p:txBody>
      </p:sp>
    </p:spTree>
    <p:extLst>
      <p:ext uri="{BB962C8B-B14F-4D97-AF65-F5344CB8AC3E}">
        <p14:creationId xmlns:p14="http://schemas.microsoft.com/office/powerpoint/2010/main" val="75543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9" grpId="0"/>
      <p:bldP spid="18" grpId="0" animBg="1"/>
      <p:bldP spid="21" grpId="0"/>
      <p:bldP spid="22" grpId="0"/>
      <p:bldP spid="14" grpId="0" animBg="1"/>
      <p:bldP spid="28" grpId="0" animBg="1"/>
      <p:bldP spid="30" grpId="0" animBg="1"/>
      <p:bldP spid="41" grpId="0" animBg="1"/>
      <p:bldP spid="44" grpId="0"/>
      <p:bldP spid="45" grpId="0"/>
      <p:bldP spid="46" grpId="0" animBg="1"/>
      <p:bldP spid="4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65556-3BB5-4BBA-BB22-7B7A3EBE7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DC6E2-6320-4B8B-8268-62B682885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Greedy Search</a:t>
            </a:r>
          </a:p>
          <a:p>
            <a:r>
              <a:rPr lang="en-US" dirty="0"/>
              <a:t>Single Step of lookahead</a:t>
            </a:r>
          </a:p>
          <a:p>
            <a:r>
              <a:rPr lang="en-US" dirty="0"/>
              <a:t>Algorithm Outline:</a:t>
            </a:r>
          </a:p>
          <a:p>
            <a:pPr lvl="1"/>
            <a:r>
              <a:rPr lang="en-US" dirty="0"/>
              <a:t>Start with single leaf</a:t>
            </a:r>
          </a:p>
          <a:p>
            <a:pPr lvl="1"/>
            <a:r>
              <a:rPr lang="en-US" dirty="0"/>
              <a:t>Calculate Information Gain of adding a split on each feature</a:t>
            </a:r>
          </a:p>
          <a:p>
            <a:pPr lvl="1"/>
            <a:r>
              <a:rPr lang="en-US" dirty="0"/>
              <a:t>Add the split with the largest gain</a:t>
            </a:r>
          </a:p>
          <a:p>
            <a:pPr lvl="1"/>
            <a:r>
              <a:rPr lang="en-US" dirty="0"/>
              <a:t>Sort data into the leaves of the new tree</a:t>
            </a:r>
          </a:p>
          <a:p>
            <a:pPr lvl="1"/>
            <a:r>
              <a:rPr lang="en-US" dirty="0"/>
              <a:t>Continue recursively until some stopping criteria</a:t>
            </a:r>
          </a:p>
        </p:txBody>
      </p:sp>
    </p:spTree>
    <p:extLst>
      <p:ext uri="{BB962C8B-B14F-4D97-AF65-F5344CB8AC3E}">
        <p14:creationId xmlns:p14="http://schemas.microsoft.com/office/powerpoint/2010/main" val="105940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33E1F-D1F0-458D-AD85-1E9E4566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482" y="0"/>
            <a:ext cx="6878595" cy="1219199"/>
          </a:xfrm>
        </p:spPr>
        <p:txBody>
          <a:bodyPr/>
          <a:lstStyle/>
          <a:p>
            <a:r>
              <a:rPr lang="en-US" dirty="0"/>
              <a:t>Decision Tree Optimization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13B043-713B-41D1-8CBB-BB98E932A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736" y="2377352"/>
            <a:ext cx="4590464" cy="21032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9057ACC-45A2-4E3D-B908-75C5BFB0DC72}"/>
                  </a:ext>
                </a:extLst>
              </p:cNvPr>
              <p:cNvSpPr txBox="1"/>
              <p:nvPr/>
            </p:nvSpPr>
            <p:spPr>
              <a:xfrm>
                <a:off x="7091619" y="820244"/>
                <a:ext cx="4590464" cy="175432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err="1"/>
                  <a:t>SplitEntropy</a:t>
                </a:r>
                <a:r>
                  <a:rPr lang="en-US" dirty="0"/>
                  <a:t>(S,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     </a:t>
                </a:r>
                <a:r>
                  <a:rPr lang="en-US" dirty="0" err="1"/>
                  <a:t>entropySum</a:t>
                </a:r>
                <a:r>
                  <a:rPr lang="en-US" dirty="0"/>
                  <a:t> = 0</a:t>
                </a:r>
              </a:p>
              <a:p>
                <a:r>
                  <a:rPr lang="en-US" dirty="0"/>
                  <a:t>    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𝑣𝑎𝑙</m:t>
                        </m:r>
                      </m:sub>
                    </m:sSub>
                  </m:oMath>
                </a14:m>
                <a:r>
                  <a:rPr lang="en-US" dirty="0"/>
                  <a:t> in </a:t>
                </a:r>
                <a:r>
                  <a:rPr lang="en-US" dirty="0" err="1"/>
                  <a:t>SplitByFeatureValues</a:t>
                </a:r>
                <a:r>
                  <a:rPr lang="en-US" dirty="0"/>
                  <a:t>(S,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          </a:t>
                </a:r>
                <a:r>
                  <a:rPr lang="en-US" dirty="0" err="1"/>
                  <a:t>entropySum</a:t>
                </a:r>
                <a:r>
                  <a:rPr lang="en-US" dirty="0"/>
                  <a:t> += Entropy(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𝑣𝑎𝑙</m:t>
                        </m:r>
                      </m:sub>
                    </m:sSub>
                  </m:oMath>
                </a14:m>
                <a:r>
                  <a:rPr lang="en-US" dirty="0"/>
                  <a:t> ) * </a:t>
                </a:r>
                <a:r>
                  <a:rPr lang="en-US" dirty="0" err="1"/>
                  <a:t>len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𝑣𝑎𝑙</m:t>
                        </m:r>
                      </m:sub>
                    </m:sSub>
                  </m:oMath>
                </a14:m>
                <a:r>
                  <a:rPr lang="en-US" dirty="0"/>
                  <a:t>)	</a:t>
                </a:r>
              </a:p>
              <a:p>
                <a:r>
                  <a:rPr lang="en-US" dirty="0"/>
                  <a:t>     return </a:t>
                </a:r>
                <a:r>
                  <a:rPr lang="en-US" dirty="0" err="1"/>
                  <a:t>entropySum</a:t>
                </a:r>
                <a:r>
                  <a:rPr lang="en-US" dirty="0"/>
                  <a:t> / </a:t>
                </a:r>
                <a:r>
                  <a:rPr lang="en-US" dirty="0" err="1"/>
                  <a:t>len</a:t>
                </a:r>
                <a:r>
                  <a:rPr lang="en-US" dirty="0"/>
                  <a:t>(S)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9057ACC-45A2-4E3D-B908-75C5BFB0DC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1619" y="820244"/>
                <a:ext cx="4590464" cy="1754326"/>
              </a:xfrm>
              <a:prstGeom prst="rect">
                <a:avLst/>
              </a:prstGeom>
              <a:blipFill>
                <a:blip r:embed="rId3"/>
                <a:stretch>
                  <a:fillRect l="-927" t="-1730" b="-449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A8FCD35-7AEA-486D-A618-2BAE4C557B32}"/>
                  </a:ext>
                </a:extLst>
              </p:cNvPr>
              <p:cNvSpPr txBox="1"/>
              <p:nvPr/>
            </p:nvSpPr>
            <p:spPr>
              <a:xfrm>
                <a:off x="7091619" y="3000650"/>
                <a:ext cx="4590464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err="1"/>
                  <a:t>InformationGain</a:t>
                </a:r>
                <a:r>
                  <a:rPr lang="en-US" dirty="0"/>
                  <a:t>(S,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     return Entropy(S) – </a:t>
                </a:r>
                <a:r>
                  <a:rPr lang="en-US" dirty="0" err="1"/>
                  <a:t>SplitEntropy</a:t>
                </a:r>
                <a:r>
                  <a:rPr lang="en-US" dirty="0"/>
                  <a:t>(S,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A8FCD35-7AEA-486D-A618-2BAE4C557B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1619" y="3000650"/>
                <a:ext cx="4590464" cy="646331"/>
              </a:xfrm>
              <a:prstGeom prst="rect">
                <a:avLst/>
              </a:prstGeom>
              <a:blipFill>
                <a:blip r:embed="rId4"/>
                <a:stretch>
                  <a:fillRect l="-927" t="-3704" b="-1296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C9FF4FDF-F3BF-4DE3-B53D-7A77BAEAFA48}"/>
              </a:ext>
            </a:extLst>
          </p:cNvPr>
          <p:cNvSpPr txBox="1"/>
          <p:nvPr/>
        </p:nvSpPr>
        <p:spPr>
          <a:xfrm>
            <a:off x="6378677" y="4073061"/>
            <a:ext cx="550379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BestSplitAtribute</a:t>
            </a:r>
            <a:r>
              <a:rPr lang="en-US" dirty="0"/>
              <a:t>(S)</a:t>
            </a:r>
          </a:p>
          <a:p>
            <a:r>
              <a:rPr lang="en-US" dirty="0"/>
              <a:t>     </a:t>
            </a:r>
            <a:r>
              <a:rPr lang="en-US" dirty="0" err="1"/>
              <a:t>informationGains</a:t>
            </a:r>
            <a:r>
              <a:rPr lang="en-US" dirty="0"/>
              <a:t> = {}</a:t>
            </a:r>
          </a:p>
          <a:p>
            <a:r>
              <a:rPr lang="en-US" dirty="0"/>
              <a:t>     for </a:t>
            </a:r>
            <a:r>
              <a:rPr lang="en-US" dirty="0" err="1"/>
              <a:t>i</a:t>
            </a:r>
            <a:r>
              <a:rPr lang="en-US" dirty="0"/>
              <a:t> in range(# features):</a:t>
            </a:r>
          </a:p>
          <a:p>
            <a:r>
              <a:rPr lang="en-US" dirty="0"/>
              <a:t>          </a:t>
            </a:r>
            <a:r>
              <a:rPr lang="en-US" dirty="0" err="1"/>
              <a:t>informationGains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dirty="0" err="1"/>
              <a:t>InformationGain</a:t>
            </a:r>
            <a:r>
              <a:rPr lang="en-US" dirty="0"/>
              <a:t>(S, 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     if </a:t>
            </a:r>
            <a:r>
              <a:rPr lang="en-US" dirty="0" err="1"/>
              <a:t>AllEqualZero</a:t>
            </a:r>
            <a:r>
              <a:rPr lang="en-US" dirty="0"/>
              <a:t>(</a:t>
            </a:r>
            <a:r>
              <a:rPr lang="en-US" dirty="0" err="1"/>
              <a:t>informationGains</a:t>
            </a:r>
            <a:r>
              <a:rPr lang="en-US" dirty="0"/>
              <a:t>):</a:t>
            </a:r>
          </a:p>
          <a:p>
            <a:r>
              <a:rPr lang="en-US" dirty="0"/>
              <a:t>          # Additional Termination Case…</a:t>
            </a:r>
          </a:p>
          <a:p>
            <a:endParaRPr lang="en-US" dirty="0"/>
          </a:p>
          <a:p>
            <a:r>
              <a:rPr lang="en-US" dirty="0"/>
              <a:t>    return </a:t>
            </a:r>
            <a:r>
              <a:rPr lang="en-US" dirty="0" err="1"/>
              <a:t>FindIndexWithHighestValue</a:t>
            </a:r>
            <a:r>
              <a:rPr lang="en-US" dirty="0"/>
              <a:t>(</a:t>
            </a:r>
            <a:r>
              <a:rPr lang="en-US" dirty="0" err="1"/>
              <a:t>informationGains</a:t>
            </a:r>
            <a:r>
              <a:rPr lang="en-US" dirty="0"/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20C415-1BFB-4B14-84B1-9AB66415919D}"/>
              </a:ext>
            </a:extLst>
          </p:cNvPr>
          <p:cNvSpPr txBox="1"/>
          <p:nvPr/>
        </p:nvSpPr>
        <p:spPr>
          <a:xfrm>
            <a:off x="657379" y="4934465"/>
            <a:ext cx="16656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Recursive calls on partitioned data sets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A12DC69-30D7-4E3D-8429-8D6BDCE545FA}"/>
              </a:ext>
            </a:extLst>
          </p:cNvPr>
          <p:cNvCxnSpPr/>
          <p:nvPr/>
        </p:nvCxnSpPr>
        <p:spPr>
          <a:xfrm flipV="1">
            <a:off x="1392195" y="4366054"/>
            <a:ext cx="420129" cy="57664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CAED96D-F89F-4044-860B-0B95DDE0EE93}"/>
              </a:ext>
            </a:extLst>
          </p:cNvPr>
          <p:cNvSpPr txBox="1"/>
          <p:nvPr/>
        </p:nvSpPr>
        <p:spPr>
          <a:xfrm>
            <a:off x="99172" y="1833870"/>
            <a:ext cx="2487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Termination condition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12F1DD8-E851-404D-91A6-0B95325E97CD}"/>
              </a:ext>
            </a:extLst>
          </p:cNvPr>
          <p:cNvCxnSpPr>
            <a:cxnSpLocks/>
          </p:cNvCxnSpPr>
          <p:nvPr/>
        </p:nvCxnSpPr>
        <p:spPr>
          <a:xfrm>
            <a:off x="741405" y="2221788"/>
            <a:ext cx="157666" cy="39198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B21BCB4-A8C2-4EE1-9143-2DF8493D6D56}"/>
              </a:ext>
            </a:extLst>
          </p:cNvPr>
          <p:cNvCxnSpPr>
            <a:cxnSpLocks/>
          </p:cNvCxnSpPr>
          <p:nvPr/>
        </p:nvCxnSpPr>
        <p:spPr>
          <a:xfrm flipH="1" flipV="1">
            <a:off x="3064476" y="3538220"/>
            <a:ext cx="3229233" cy="64633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2DA2126C-058C-4FBE-A2EB-A031B9C6E78D}"/>
              </a:ext>
            </a:extLst>
          </p:cNvPr>
          <p:cNvSpPr/>
          <p:nvPr/>
        </p:nvSpPr>
        <p:spPr>
          <a:xfrm>
            <a:off x="956736" y="2657019"/>
            <a:ext cx="3714118" cy="520107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9CCE363-CF6B-426A-A250-8F158490D82E}"/>
              </a:ext>
            </a:extLst>
          </p:cNvPr>
          <p:cNvSpPr txBox="1"/>
          <p:nvPr/>
        </p:nvSpPr>
        <p:spPr>
          <a:xfrm>
            <a:off x="3806201" y="3442625"/>
            <a:ext cx="1243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One step lookahead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7783569-98D1-4754-A3AD-AE8999284550}"/>
              </a:ext>
            </a:extLst>
          </p:cNvPr>
          <p:cNvSpPr/>
          <p:nvPr/>
        </p:nvSpPr>
        <p:spPr>
          <a:xfrm>
            <a:off x="1383956" y="4135845"/>
            <a:ext cx="3995352" cy="23020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AE63128-62EA-4983-B8E0-69B140944AD7}"/>
              </a:ext>
            </a:extLst>
          </p:cNvPr>
          <p:cNvSpPr/>
          <p:nvPr/>
        </p:nvSpPr>
        <p:spPr>
          <a:xfrm>
            <a:off x="1297034" y="3407336"/>
            <a:ext cx="1762657" cy="23964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633E13-75B4-4EC5-9978-2C9AF5827B9A}"/>
              </a:ext>
            </a:extLst>
          </p:cNvPr>
          <p:cNvSpPr/>
          <p:nvPr/>
        </p:nvSpPr>
        <p:spPr>
          <a:xfrm>
            <a:off x="1380452" y="3700161"/>
            <a:ext cx="2194770" cy="400637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C372745-EFB2-45BF-AF5F-43BDCE9A15E6}"/>
              </a:ext>
            </a:extLst>
          </p:cNvPr>
          <p:cNvCxnSpPr>
            <a:cxnSpLocks/>
          </p:cNvCxnSpPr>
          <p:nvPr/>
        </p:nvCxnSpPr>
        <p:spPr>
          <a:xfrm flipV="1">
            <a:off x="3575222" y="2221789"/>
            <a:ext cx="930875" cy="147837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63EB9E8-990E-478E-B9E3-50A005744262}"/>
              </a:ext>
            </a:extLst>
          </p:cNvPr>
          <p:cNvSpPr txBox="1"/>
          <p:nvPr/>
        </p:nvSpPr>
        <p:spPr>
          <a:xfrm>
            <a:off x="4138157" y="1618502"/>
            <a:ext cx="2249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Partition data set by selected feature</a:t>
            </a:r>
          </a:p>
        </p:txBody>
      </p:sp>
    </p:spTree>
    <p:extLst>
      <p:ext uri="{BB962C8B-B14F-4D97-AF65-F5344CB8AC3E}">
        <p14:creationId xmlns:p14="http://schemas.microsoft.com/office/powerpoint/2010/main" val="346003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3" grpId="0"/>
      <p:bldP spid="10" grpId="0"/>
      <p:bldP spid="18" grpId="0" animBg="1"/>
      <p:bldP spid="19" grpId="0"/>
      <p:bldP spid="20" grpId="0" animBg="1"/>
      <p:bldP spid="21" grpId="0" animBg="1"/>
      <p:bldP spid="22" grpId="0" animBg="1"/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D5AD3-0368-4144-A3BE-A8C6ADB30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Stopping Criteria?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2EA7D-C097-4AA8-87E1-1F1A14660F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6437" y="1825625"/>
            <a:ext cx="5513363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When no further split improves Loss</a:t>
            </a:r>
          </a:p>
          <a:p>
            <a:pPr marL="457200" lvl="1" indent="0">
              <a:buNone/>
            </a:pPr>
            <a:r>
              <a:rPr lang="en-US" dirty="0"/>
              <a:t>Run out of features</a:t>
            </a:r>
          </a:p>
          <a:p>
            <a:pPr marL="457200" lvl="1" indent="0">
              <a:buNone/>
            </a:pPr>
            <a:r>
              <a:rPr lang="en-US" dirty="0"/>
              <a:t>Min information gain to split</a:t>
            </a:r>
          </a:p>
          <a:p>
            <a:pPr marL="457200" lvl="1" indent="0">
              <a:buNone/>
            </a:pPr>
            <a:r>
              <a:rPr lang="en-US" dirty="0"/>
              <a:t>Leaf is pure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there isn’t enough data to make good decisions</a:t>
            </a:r>
          </a:p>
          <a:p>
            <a:pPr marL="457200" lvl="1" indent="0">
              <a:buNone/>
            </a:pPr>
            <a:r>
              <a:rPr lang="en-US" dirty="0"/>
              <a:t>Min number of samples to grow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C7D3D3-BC22-436C-A555-4C3F52EE6D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13363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When the model is complex enough</a:t>
            </a:r>
          </a:p>
          <a:p>
            <a:pPr marL="457200" lvl="1" indent="0">
              <a:buNone/>
            </a:pPr>
            <a:r>
              <a:rPr lang="en-US" dirty="0"/>
              <a:t>Number of nodes in the tree</a:t>
            </a:r>
          </a:p>
          <a:p>
            <a:pPr marL="457200" lvl="1" indent="0">
              <a:buNone/>
            </a:pPr>
            <a:r>
              <a:rPr lang="en-US" dirty="0"/>
              <a:t>Maximum depth of the tree</a:t>
            </a:r>
          </a:p>
          <a:p>
            <a:pPr marL="457200" lvl="1" indent="0">
              <a:buNone/>
            </a:pPr>
            <a:r>
              <a:rPr lang="en-US" dirty="0"/>
              <a:t>Loss penalty for complexity</a:t>
            </a:r>
            <a:br>
              <a:rPr lang="en-US" dirty="0"/>
            </a:br>
            <a:br>
              <a:rPr lang="en-US" dirty="0"/>
            </a:br>
            <a:endParaRPr lang="en-US" sz="1200" dirty="0"/>
          </a:p>
          <a:p>
            <a:pPr marL="0" indent="0">
              <a:buNone/>
            </a:pPr>
            <a:r>
              <a:rPr lang="en-US" dirty="0"/>
              <a:t>Hybrid</a:t>
            </a:r>
          </a:p>
          <a:p>
            <a:pPr marL="457200" lvl="1" indent="0">
              <a:buNone/>
            </a:pPr>
            <a:r>
              <a:rPr lang="en-US" dirty="0"/>
              <a:t>Very common…</a:t>
            </a:r>
          </a:p>
          <a:p>
            <a:pPr marL="457200" lvl="1" indent="0">
              <a:buNone/>
            </a:pPr>
            <a:r>
              <a:rPr lang="en-US" dirty="0"/>
              <a:t>Decision trees tend to overfit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C028F1-4967-4404-995D-E04589D300A4}"/>
              </a:ext>
            </a:extLst>
          </p:cNvPr>
          <p:cNvSpPr/>
          <p:nvPr/>
        </p:nvSpPr>
        <p:spPr>
          <a:xfrm>
            <a:off x="4879711" y="5908100"/>
            <a:ext cx="14766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Pruning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88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13840-1385-4024-B282-08E88667C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Splitting Non-binary Features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24FF5A-EE20-427C-9508-35A9284D4FD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Categorical Features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One child per possible value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One vs the rest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Set vs the rest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D200C7-4432-4EAD-8FA7-0A6902AA4B9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Numerical Features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Split at each observed value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Split observed range evenly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Split samples evenly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21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5FBE6-03DD-456D-B720-E44FA16D9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840"/>
            <a:ext cx="10515600" cy="697556"/>
          </a:xfrm>
        </p:spPr>
        <p:txBody>
          <a:bodyPr/>
          <a:lstStyle/>
          <a:p>
            <a:r>
              <a:rPr lang="en-US" dirty="0"/>
              <a:t>Splitting on Numeric Features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9295C83F-010B-4D18-AD29-0E15B7EF667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62817819"/>
                  </p:ext>
                </p:extLst>
              </p:nvPr>
            </p:nvGraphicFramePr>
            <p:xfrm>
              <a:off x="414033" y="1948535"/>
              <a:ext cx="564726" cy="2849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64726">
                      <a:extLst>
                        <a:ext uri="{9D8B030D-6E8A-4147-A177-3AD203B41FA5}">
                          <a16:colId xmlns:a16="http://schemas.microsoft.com/office/drawing/2014/main" val="1495764406"/>
                        </a:ext>
                      </a:extLst>
                    </a:gridCol>
                  </a:tblGrid>
                  <a:tr h="12862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82116508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80.0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03064361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44.8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5623580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1.7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81736744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61.2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1577034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14.1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7808283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34.0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020739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2.2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8042048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61.0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3053068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11.0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3306675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0.2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200523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9295C83F-010B-4D18-AD29-0E15B7EF667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62817819"/>
                  </p:ext>
                </p:extLst>
              </p:nvPr>
            </p:nvGraphicFramePr>
            <p:xfrm>
              <a:off x="414033" y="1948535"/>
              <a:ext cx="564726" cy="2849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64726">
                      <a:extLst>
                        <a:ext uri="{9D8B030D-6E8A-4147-A177-3AD203B41FA5}">
                          <a16:colId xmlns:a16="http://schemas.microsoft.com/office/drawing/2014/main" val="1495764406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64" t="-2326" r="-2128" b="-10046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8211650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80.0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0306436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44.8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562358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1.7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81736744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61.2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1577034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14.1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7808283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34.0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020739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2.2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804204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61.0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305306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11.0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330667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0.2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200523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able 15">
                <a:extLst>
                  <a:ext uri="{FF2B5EF4-FFF2-40B4-BE49-F238E27FC236}">
                    <a16:creationId xmlns:a16="http://schemas.microsoft.com/office/drawing/2014/main" id="{EC86277D-0FF6-4859-BFD2-F801644FA51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89033040"/>
                  </p:ext>
                </p:extLst>
              </p:nvPr>
            </p:nvGraphicFramePr>
            <p:xfrm>
              <a:off x="978257" y="1948535"/>
              <a:ext cx="330715" cy="2849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0715">
                      <a:extLst>
                        <a:ext uri="{9D8B030D-6E8A-4147-A177-3AD203B41FA5}">
                          <a16:colId xmlns:a16="http://schemas.microsoft.com/office/drawing/2014/main" val="1099146476"/>
                        </a:ext>
                      </a:extLst>
                    </a:gridCol>
                  </a:tblGrid>
                  <a:tr h="12862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0570827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79839444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67843575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3836080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36066754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5635211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99454401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71527142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50230795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44103219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219232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able 15">
                <a:extLst>
                  <a:ext uri="{FF2B5EF4-FFF2-40B4-BE49-F238E27FC236}">
                    <a16:creationId xmlns:a16="http://schemas.microsoft.com/office/drawing/2014/main" id="{EC86277D-0FF6-4859-BFD2-F801644FA51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89033040"/>
                  </p:ext>
                </p:extLst>
              </p:nvPr>
            </p:nvGraphicFramePr>
            <p:xfrm>
              <a:off x="978257" y="1948535"/>
              <a:ext cx="330715" cy="2849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0715">
                      <a:extLst>
                        <a:ext uri="{9D8B030D-6E8A-4147-A177-3AD203B41FA5}">
                          <a16:colId xmlns:a16="http://schemas.microsoft.com/office/drawing/2014/main" val="1099146476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818" t="-2326" r="-3636" b="-10046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057082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79839444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6784357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383608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36066754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563521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9945440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71527142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5023079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44103219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219232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2745B4D-3C10-4D7B-B1FF-87DFCE8C3D93}"/>
                  </a:ext>
                </a:extLst>
              </p:cNvPr>
              <p:cNvSpPr txBox="1"/>
              <p:nvPr/>
            </p:nvSpPr>
            <p:spPr>
              <a:xfrm>
                <a:off x="2802633" y="1366960"/>
                <a:ext cx="130506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≥1.95?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2745B4D-3C10-4D7B-B1FF-87DFCE8C3D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2633" y="1366960"/>
                <a:ext cx="130506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5C2E9F3-7855-43D2-B9DE-A4E6CD0E1692}"/>
              </a:ext>
            </a:extLst>
          </p:cNvPr>
          <p:cNvCxnSpPr>
            <a:cxnSpLocks/>
            <a:stCxn id="32" idx="2"/>
          </p:cNvCxnSpPr>
          <p:nvPr/>
        </p:nvCxnSpPr>
        <p:spPr>
          <a:xfrm flipH="1">
            <a:off x="2560896" y="1736292"/>
            <a:ext cx="894268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8D0296D-02C3-48BE-A5E1-A0E944D2606A}"/>
              </a:ext>
            </a:extLst>
          </p:cNvPr>
          <p:cNvCxnSpPr>
            <a:cxnSpLocks/>
            <a:stCxn id="32" idx="2"/>
          </p:cNvCxnSpPr>
          <p:nvPr/>
        </p:nvCxnSpPr>
        <p:spPr>
          <a:xfrm>
            <a:off x="3455164" y="1736292"/>
            <a:ext cx="535138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3A5886B2-749F-4B81-809B-A2E3B8D47E0C}"/>
              </a:ext>
            </a:extLst>
          </p:cNvPr>
          <p:cNvSpPr txBox="1"/>
          <p:nvPr/>
        </p:nvSpPr>
        <p:spPr>
          <a:xfrm>
            <a:off x="3711779" y="1761713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7B9C85E-857A-4C76-9A46-46D7A6C53928}"/>
              </a:ext>
            </a:extLst>
          </p:cNvPr>
          <p:cNvSpPr txBox="1"/>
          <p:nvPr/>
        </p:nvSpPr>
        <p:spPr>
          <a:xfrm>
            <a:off x="2355504" y="1736789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7" name="Table 36">
                <a:extLst>
                  <a:ext uri="{FF2B5EF4-FFF2-40B4-BE49-F238E27FC236}">
                    <a16:creationId xmlns:a16="http://schemas.microsoft.com/office/drawing/2014/main" id="{6CE457B5-9584-4109-ADFF-B6A018B1CD3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17455296"/>
                  </p:ext>
                </p:extLst>
              </p:nvPr>
            </p:nvGraphicFramePr>
            <p:xfrm>
              <a:off x="2065599" y="2290908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2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7" name="Table 36">
                <a:extLst>
                  <a:ext uri="{FF2B5EF4-FFF2-40B4-BE49-F238E27FC236}">
                    <a16:creationId xmlns:a16="http://schemas.microsoft.com/office/drawing/2014/main" id="{6CE457B5-9584-4109-ADFF-B6A018B1CD3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17455296"/>
                  </p:ext>
                </p:extLst>
              </p:nvPr>
            </p:nvGraphicFramePr>
            <p:xfrm>
              <a:off x="2065599" y="2290908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80" t="-1613" r="-101961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1980" t="-1613" r="-297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8" name="Table 37">
                <a:extLst>
                  <a:ext uri="{FF2B5EF4-FFF2-40B4-BE49-F238E27FC236}">
                    <a16:creationId xmlns:a16="http://schemas.microsoft.com/office/drawing/2014/main" id="{EB03AD92-166E-41DD-8A0B-4C655A974D2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41027997"/>
                  </p:ext>
                </p:extLst>
              </p:nvPr>
            </p:nvGraphicFramePr>
            <p:xfrm>
              <a:off x="3452965" y="2289400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8" name="Table 37">
                <a:extLst>
                  <a:ext uri="{FF2B5EF4-FFF2-40B4-BE49-F238E27FC236}">
                    <a16:creationId xmlns:a16="http://schemas.microsoft.com/office/drawing/2014/main" id="{EB03AD92-166E-41DD-8A0B-4C655A974D2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41027997"/>
                  </p:ext>
                </p:extLst>
              </p:nvPr>
            </p:nvGraphicFramePr>
            <p:xfrm>
              <a:off x="3452965" y="2289400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80" t="-1613" r="-10098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1980" t="-1613" r="-198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FEA5E1A7-F4A4-4171-89F1-A07948E568F8}"/>
              </a:ext>
            </a:extLst>
          </p:cNvPr>
          <p:cNvSpPr txBox="1"/>
          <p:nvPr/>
        </p:nvSpPr>
        <p:spPr>
          <a:xfrm>
            <a:off x="2223897" y="2700064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FE86B5D-B010-4850-8EBC-AC25A9664C81}"/>
              </a:ext>
            </a:extLst>
          </p:cNvPr>
          <p:cNvSpPr txBox="1"/>
          <p:nvPr/>
        </p:nvSpPr>
        <p:spPr>
          <a:xfrm>
            <a:off x="2868675" y="2699871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38E5F83-9FB4-4C62-9895-720A4A7E24F8}"/>
              </a:ext>
            </a:extLst>
          </p:cNvPr>
          <p:cNvSpPr txBox="1"/>
          <p:nvPr/>
        </p:nvSpPr>
        <p:spPr>
          <a:xfrm>
            <a:off x="3583378" y="2699871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D4139BD-3788-48A4-9847-1CAA93844365}"/>
              </a:ext>
            </a:extLst>
          </p:cNvPr>
          <p:cNvSpPr txBox="1"/>
          <p:nvPr/>
        </p:nvSpPr>
        <p:spPr>
          <a:xfrm>
            <a:off x="4229810" y="270604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3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42E6B79-65FA-4061-BFD4-EEBCFCA37A84}"/>
              </a:ext>
            </a:extLst>
          </p:cNvPr>
          <p:cNvCxnSpPr>
            <a:cxnSpLocks/>
            <a:endCxn id="32" idx="3"/>
          </p:cNvCxnSpPr>
          <p:nvPr/>
        </p:nvCxnSpPr>
        <p:spPr>
          <a:xfrm flipH="1">
            <a:off x="4107694" y="1314163"/>
            <a:ext cx="300090" cy="23746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F3C63BC5-44A9-422F-817B-CDE9CFBCCF25}"/>
              </a:ext>
            </a:extLst>
          </p:cNvPr>
          <p:cNvSpPr txBox="1"/>
          <p:nvPr/>
        </p:nvSpPr>
        <p:spPr>
          <a:xfrm>
            <a:off x="4437185" y="1179475"/>
            <a:ext cx="8499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Entropy: ~.8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33759014-38CE-4778-A201-4CADAC625DC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32101157"/>
                  </p:ext>
                </p:extLst>
              </p:nvPr>
            </p:nvGraphicFramePr>
            <p:xfrm>
              <a:off x="6200826" y="1948535"/>
              <a:ext cx="564726" cy="2849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64726">
                      <a:extLst>
                        <a:ext uri="{9D8B030D-6E8A-4147-A177-3AD203B41FA5}">
                          <a16:colId xmlns:a16="http://schemas.microsoft.com/office/drawing/2014/main" val="1495764406"/>
                        </a:ext>
                      </a:extLst>
                    </a:gridCol>
                  </a:tblGrid>
                  <a:tr h="12862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82116508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0.2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03064361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1.7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5623580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2.2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81736744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11.0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1577034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14.1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7808283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34.0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020739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44.8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8042048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61.0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3053068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61.2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3306675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80.0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200523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33759014-38CE-4778-A201-4CADAC625DC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32101157"/>
                  </p:ext>
                </p:extLst>
              </p:nvPr>
            </p:nvGraphicFramePr>
            <p:xfrm>
              <a:off x="6200826" y="1948535"/>
              <a:ext cx="564726" cy="2849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64726">
                      <a:extLst>
                        <a:ext uri="{9D8B030D-6E8A-4147-A177-3AD203B41FA5}">
                          <a16:colId xmlns:a16="http://schemas.microsoft.com/office/drawing/2014/main" val="1495764406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075" t="-2326" r="-2151" b="-10046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8211650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0.2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0306436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1.7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562358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2.2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81736744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11.0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1577034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14.1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7808283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34.0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020739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44.8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804204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61.0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305306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61.2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330667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80.0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200523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48AB089C-3FB4-48F2-AF00-942BA67C9E6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98918063"/>
                  </p:ext>
                </p:extLst>
              </p:nvPr>
            </p:nvGraphicFramePr>
            <p:xfrm>
              <a:off x="6764328" y="1948535"/>
              <a:ext cx="330715" cy="2849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0715">
                      <a:extLst>
                        <a:ext uri="{9D8B030D-6E8A-4147-A177-3AD203B41FA5}">
                          <a16:colId xmlns:a16="http://schemas.microsoft.com/office/drawing/2014/main" val="1099146476"/>
                        </a:ext>
                      </a:extLst>
                    </a:gridCol>
                  </a:tblGrid>
                  <a:tr h="12862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0570827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79839444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67843575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3836080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36066754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5635211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99454401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71527142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50230795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44103219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219232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48AB089C-3FB4-48F2-AF00-942BA67C9E6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98918063"/>
                  </p:ext>
                </p:extLst>
              </p:nvPr>
            </p:nvGraphicFramePr>
            <p:xfrm>
              <a:off x="6764328" y="1948535"/>
              <a:ext cx="330715" cy="2849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0715">
                      <a:extLst>
                        <a:ext uri="{9D8B030D-6E8A-4147-A177-3AD203B41FA5}">
                          <a16:colId xmlns:a16="http://schemas.microsoft.com/office/drawing/2014/main" val="1099146476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818" t="-2326" r="-3636" b="-10046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057082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79839444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6784357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383608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36066754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563521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9945440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71527142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5023079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44103219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219232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07B4005E-5973-4489-AA29-8E7E1C6BD719}"/>
                  </a:ext>
                </a:extLst>
              </p:cNvPr>
              <p:cNvSpPr txBox="1"/>
              <p:nvPr/>
            </p:nvSpPr>
            <p:spPr>
              <a:xfrm>
                <a:off x="2716211" y="3494191"/>
                <a:ext cx="1232332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≥39.4?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07B4005E-5973-4489-AA29-8E7E1C6BD7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6211" y="3494191"/>
                <a:ext cx="123233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A4D570F0-6786-4949-9091-D8A4CD97D8A4}"/>
              </a:ext>
            </a:extLst>
          </p:cNvPr>
          <p:cNvCxnSpPr>
            <a:cxnSpLocks/>
            <a:stCxn id="60" idx="2"/>
          </p:cNvCxnSpPr>
          <p:nvPr/>
        </p:nvCxnSpPr>
        <p:spPr>
          <a:xfrm flipH="1">
            <a:off x="2474475" y="3863523"/>
            <a:ext cx="857902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8383CD0F-FE1C-4D9B-A352-E9EAC6B6EB75}"/>
              </a:ext>
            </a:extLst>
          </p:cNvPr>
          <p:cNvCxnSpPr>
            <a:cxnSpLocks/>
            <a:stCxn id="60" idx="2"/>
          </p:cNvCxnSpPr>
          <p:nvPr/>
        </p:nvCxnSpPr>
        <p:spPr>
          <a:xfrm>
            <a:off x="3332377" y="3863523"/>
            <a:ext cx="5715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FEC42F63-79DB-4675-BC97-EFEBB8EC26EA}"/>
              </a:ext>
            </a:extLst>
          </p:cNvPr>
          <p:cNvSpPr txBox="1"/>
          <p:nvPr/>
        </p:nvSpPr>
        <p:spPr>
          <a:xfrm>
            <a:off x="3625357" y="3888944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EB7620F-F1AB-49DC-924F-5B9489989EA0}"/>
              </a:ext>
            </a:extLst>
          </p:cNvPr>
          <p:cNvSpPr txBox="1"/>
          <p:nvPr/>
        </p:nvSpPr>
        <p:spPr>
          <a:xfrm>
            <a:off x="2269082" y="3864020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2" name="Table 71">
                <a:extLst>
                  <a:ext uri="{FF2B5EF4-FFF2-40B4-BE49-F238E27FC236}">
                    <a16:creationId xmlns:a16="http://schemas.microsoft.com/office/drawing/2014/main" id="{759B4AC0-B113-43FE-8689-86A15BBFBA5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40009940"/>
                  </p:ext>
                </p:extLst>
              </p:nvPr>
            </p:nvGraphicFramePr>
            <p:xfrm>
              <a:off x="1979177" y="4418139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2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2" name="Table 71">
                <a:extLst>
                  <a:ext uri="{FF2B5EF4-FFF2-40B4-BE49-F238E27FC236}">
                    <a16:creationId xmlns:a16="http://schemas.microsoft.com/office/drawing/2014/main" id="{759B4AC0-B113-43FE-8689-86A15BBFBA5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40009940"/>
                  </p:ext>
                </p:extLst>
              </p:nvPr>
            </p:nvGraphicFramePr>
            <p:xfrm>
              <a:off x="1979177" y="4418139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l="-980" t="-1613" r="-10098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l="-101980" t="-1613" r="-198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3" name="Table 72">
                <a:extLst>
                  <a:ext uri="{FF2B5EF4-FFF2-40B4-BE49-F238E27FC236}">
                    <a16:creationId xmlns:a16="http://schemas.microsoft.com/office/drawing/2014/main" id="{60BD6C85-416A-45B6-B8B5-F9F439A4845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45935367"/>
                  </p:ext>
                </p:extLst>
              </p:nvPr>
            </p:nvGraphicFramePr>
            <p:xfrm>
              <a:off x="3366543" y="4416631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3" name="Table 72">
                <a:extLst>
                  <a:ext uri="{FF2B5EF4-FFF2-40B4-BE49-F238E27FC236}">
                    <a16:creationId xmlns:a16="http://schemas.microsoft.com/office/drawing/2014/main" id="{60BD6C85-416A-45B6-B8B5-F9F439A4845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45935367"/>
                  </p:ext>
                </p:extLst>
              </p:nvPr>
            </p:nvGraphicFramePr>
            <p:xfrm>
              <a:off x="3366543" y="4416631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980" t="-1613" r="-10098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1"/>
                          <a:stretch>
                            <a:fillRect l="-101980" t="-1613" r="-198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4" name="TextBox 73">
            <a:extLst>
              <a:ext uri="{FF2B5EF4-FFF2-40B4-BE49-F238E27FC236}">
                <a16:creationId xmlns:a16="http://schemas.microsoft.com/office/drawing/2014/main" id="{7ED50CBF-9830-42E5-88A1-B763566B29EB}"/>
              </a:ext>
            </a:extLst>
          </p:cNvPr>
          <p:cNvSpPr txBox="1"/>
          <p:nvPr/>
        </p:nvSpPr>
        <p:spPr>
          <a:xfrm>
            <a:off x="2137475" y="482729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49C52A2-5412-41ED-9AFB-AF771C248507}"/>
              </a:ext>
            </a:extLst>
          </p:cNvPr>
          <p:cNvSpPr txBox="1"/>
          <p:nvPr/>
        </p:nvSpPr>
        <p:spPr>
          <a:xfrm>
            <a:off x="2782253" y="4827102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5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D8CC8EE-256A-4B26-9132-77FED8CC12AD}"/>
              </a:ext>
            </a:extLst>
          </p:cNvPr>
          <p:cNvSpPr txBox="1"/>
          <p:nvPr/>
        </p:nvSpPr>
        <p:spPr>
          <a:xfrm>
            <a:off x="3496956" y="4827102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0D544E3-4207-4E7D-9879-040A55072DCB}"/>
              </a:ext>
            </a:extLst>
          </p:cNvPr>
          <p:cNvSpPr txBox="1"/>
          <p:nvPr/>
        </p:nvSpPr>
        <p:spPr>
          <a:xfrm>
            <a:off x="4143388" y="4833280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973F66C5-A0FD-434B-BFA4-4DC7EA3CF93C}"/>
              </a:ext>
            </a:extLst>
          </p:cNvPr>
          <p:cNvCxnSpPr>
            <a:cxnSpLocks/>
            <a:endCxn id="60" idx="3"/>
          </p:cNvCxnSpPr>
          <p:nvPr/>
        </p:nvCxnSpPr>
        <p:spPr>
          <a:xfrm flipH="1">
            <a:off x="3948543" y="3441394"/>
            <a:ext cx="372820" cy="23746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77193BFF-D410-4886-BF13-22406B2FAC7F}"/>
              </a:ext>
            </a:extLst>
          </p:cNvPr>
          <p:cNvSpPr txBox="1"/>
          <p:nvPr/>
        </p:nvSpPr>
        <p:spPr>
          <a:xfrm>
            <a:off x="4260340" y="3224354"/>
            <a:ext cx="9188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Entropy: ~.39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B51931F-B6EA-470F-84C5-DB4E86DD5B51}"/>
              </a:ext>
            </a:extLst>
          </p:cNvPr>
          <p:cNvCxnSpPr>
            <a:cxnSpLocks/>
          </p:cNvCxnSpPr>
          <p:nvPr/>
        </p:nvCxnSpPr>
        <p:spPr>
          <a:xfrm flipH="1" flipV="1">
            <a:off x="7216450" y="2217600"/>
            <a:ext cx="2675197" cy="86707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3F502DA-5E91-46EA-98B1-F1114BE8FA73}"/>
              </a:ext>
            </a:extLst>
          </p:cNvPr>
          <p:cNvCxnSpPr>
            <a:cxnSpLocks/>
          </p:cNvCxnSpPr>
          <p:nvPr/>
        </p:nvCxnSpPr>
        <p:spPr>
          <a:xfrm flipH="1" flipV="1">
            <a:off x="7216450" y="2476800"/>
            <a:ext cx="2675197" cy="60093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9C277A33-959A-4A1F-8AD1-C01602A7820D}"/>
              </a:ext>
            </a:extLst>
          </p:cNvPr>
          <p:cNvCxnSpPr>
            <a:cxnSpLocks/>
          </p:cNvCxnSpPr>
          <p:nvPr/>
        </p:nvCxnSpPr>
        <p:spPr>
          <a:xfrm flipH="1" flipV="1">
            <a:off x="7216451" y="2757602"/>
            <a:ext cx="2675196" cy="32707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8F90267E-1FCF-4D4D-8564-91F34D535C8B}"/>
                  </a:ext>
                </a:extLst>
              </p:cNvPr>
              <p:cNvSpPr txBox="1"/>
              <p:nvPr/>
            </p:nvSpPr>
            <p:spPr>
              <a:xfrm>
                <a:off x="414034" y="5931154"/>
                <a:ext cx="3426146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600" dirty="0"/>
                  <a:t>Try a split at each possible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- </a:t>
                </a:r>
                <a:r>
                  <a:rPr lang="en-US" sz="1200" i="1" dirty="0"/>
                  <a:t>Is going to take forever…</a:t>
                </a:r>
                <a:endParaRPr lang="en-US" i="1" dirty="0"/>
              </a:p>
            </p:txBody>
          </p:sp>
        </mc:Choice>
        <mc:Fallback xmlns="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8F90267E-1FCF-4D4D-8564-91F34D535C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34" y="5931154"/>
                <a:ext cx="3426146" cy="646331"/>
              </a:xfrm>
              <a:prstGeom prst="rect">
                <a:avLst/>
              </a:prstGeom>
              <a:blipFill>
                <a:blip r:embed="rId12"/>
                <a:stretch>
                  <a:fillRect l="-1601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row: Down 47">
            <a:extLst>
              <a:ext uri="{FF2B5EF4-FFF2-40B4-BE49-F238E27FC236}">
                <a16:creationId xmlns:a16="http://schemas.microsoft.com/office/drawing/2014/main" id="{C1215692-8A45-4677-83E0-50489A8BD766}"/>
              </a:ext>
            </a:extLst>
          </p:cNvPr>
          <p:cNvSpPr/>
          <p:nvPr/>
        </p:nvSpPr>
        <p:spPr>
          <a:xfrm rot="10800000">
            <a:off x="6371589" y="5158311"/>
            <a:ext cx="223200" cy="422525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B1756235-D856-4D12-9702-1F7D84C5AB32}"/>
                  </a:ext>
                </a:extLst>
              </p:cNvPr>
              <p:cNvSpPr txBox="1"/>
              <p:nvPr/>
            </p:nvSpPr>
            <p:spPr>
              <a:xfrm>
                <a:off x="6145988" y="5585762"/>
                <a:ext cx="730777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Sort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5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5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05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105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B1756235-D856-4D12-9702-1F7D84C5AB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5988" y="5585762"/>
                <a:ext cx="730777" cy="253916"/>
              </a:xfrm>
              <a:prstGeom prst="rect">
                <a:avLst/>
              </a:prstGeom>
              <a:blipFill>
                <a:blip r:embed="rId13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B5BA6DBA-1EC3-4782-970C-E97D4A1DC664}"/>
                  </a:ext>
                </a:extLst>
              </p:cNvPr>
              <p:cNvSpPr txBox="1"/>
              <p:nvPr/>
            </p:nvSpPr>
            <p:spPr>
              <a:xfrm>
                <a:off x="4907964" y="5933628"/>
                <a:ext cx="4459236" cy="615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600" dirty="0"/>
                  <a:t>Try a split midway between each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/>
                  <a:t> </a:t>
                </a:r>
              </a:p>
              <a:p>
                <a:r>
                  <a:rPr lang="en-US" dirty="0"/>
                  <a:t>- </a:t>
                </a:r>
                <a:r>
                  <a:rPr lang="en-US" sz="1200" i="1" dirty="0"/>
                  <a:t>Can do in a single pass by incremental updating distribution</a:t>
                </a:r>
                <a:endParaRPr lang="en-US" i="1" dirty="0"/>
              </a:p>
            </p:txBody>
          </p:sp>
        </mc:Choice>
        <mc:Fallback xmlns=""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B5BA6DBA-1EC3-4782-970C-E97D4A1DC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7964" y="5933628"/>
                <a:ext cx="4459236" cy="615553"/>
              </a:xfrm>
              <a:prstGeom prst="rect">
                <a:avLst/>
              </a:prstGeom>
              <a:blipFill>
                <a:blip r:embed="rId14"/>
                <a:stretch>
                  <a:fillRect l="-1093" t="-2970" b="-148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9" name="Table 98">
                <a:extLst>
                  <a:ext uri="{FF2B5EF4-FFF2-40B4-BE49-F238E27FC236}">
                    <a16:creationId xmlns:a16="http://schemas.microsoft.com/office/drawing/2014/main" id="{55F8177D-6373-4D19-8650-72FC57C7618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5143962"/>
                  </p:ext>
                </p:extLst>
              </p:nvPr>
            </p:nvGraphicFramePr>
            <p:xfrm>
              <a:off x="10070434" y="2105960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2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9" name="Table 98">
                <a:extLst>
                  <a:ext uri="{FF2B5EF4-FFF2-40B4-BE49-F238E27FC236}">
                    <a16:creationId xmlns:a16="http://schemas.microsoft.com/office/drawing/2014/main" id="{55F8177D-6373-4D19-8650-72FC57C7618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5143962"/>
                  </p:ext>
                </p:extLst>
              </p:nvPr>
            </p:nvGraphicFramePr>
            <p:xfrm>
              <a:off x="10070434" y="2105960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5"/>
                          <a:stretch>
                            <a:fillRect l="-980" t="-1613" r="-101961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5"/>
                          <a:stretch>
                            <a:fillRect l="-100980" t="-1613" r="-1961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8DA5D1BF-3644-4584-B7CF-3AA16958758E}"/>
                  </a:ext>
                </a:extLst>
              </p:cNvPr>
              <p:cNvSpPr txBox="1"/>
              <p:nvPr/>
            </p:nvSpPr>
            <p:spPr>
              <a:xfrm>
                <a:off x="10221138" y="1863846"/>
                <a:ext cx="962123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Distribution </a:t>
                </a:r>
                <a14:m>
                  <m:oMath xmlns:m="http://schemas.openxmlformats.org/officeDocument/2006/math">
                    <m:r>
                      <a:rPr lang="en-US" sz="105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endParaRPr lang="en-US" sz="105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8DA5D1BF-3644-4584-B7CF-3AA1695875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1138" y="1863846"/>
                <a:ext cx="962123" cy="253916"/>
              </a:xfrm>
              <a:prstGeom prst="rect">
                <a:avLst/>
              </a:prstGeom>
              <a:blipFill>
                <a:blip r:embed="rId16"/>
                <a:stretch>
                  <a:fillRect b="-170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1" name="Table 100">
                <a:extLst>
                  <a:ext uri="{FF2B5EF4-FFF2-40B4-BE49-F238E27FC236}">
                    <a16:creationId xmlns:a16="http://schemas.microsoft.com/office/drawing/2014/main" id="{C19DA5EA-DF42-4DB4-B49F-BDEF95C52B8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62976370"/>
                  </p:ext>
                </p:extLst>
              </p:nvPr>
            </p:nvGraphicFramePr>
            <p:xfrm>
              <a:off x="10076691" y="3385659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2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1" name="Table 100">
                <a:extLst>
                  <a:ext uri="{FF2B5EF4-FFF2-40B4-BE49-F238E27FC236}">
                    <a16:creationId xmlns:a16="http://schemas.microsoft.com/office/drawing/2014/main" id="{C19DA5EA-DF42-4DB4-B49F-BDEF95C52B8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62976370"/>
                  </p:ext>
                </p:extLst>
              </p:nvPr>
            </p:nvGraphicFramePr>
            <p:xfrm>
              <a:off x="10076691" y="3385659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7"/>
                          <a:stretch>
                            <a:fillRect l="-1961" t="-1613" r="-10098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7"/>
                          <a:stretch>
                            <a:fillRect l="-102970" t="-1613" r="-198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3D4D78DA-2849-49CD-B22B-FAD1842C7498}"/>
                  </a:ext>
                </a:extLst>
              </p:cNvPr>
              <p:cNvSpPr txBox="1"/>
              <p:nvPr/>
            </p:nvSpPr>
            <p:spPr>
              <a:xfrm>
                <a:off x="10211795" y="3158755"/>
                <a:ext cx="962123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Distribution </a:t>
                </a:r>
                <a14:m>
                  <m:oMath xmlns:m="http://schemas.openxmlformats.org/officeDocument/2006/math">
                    <m:r>
                      <a:rPr lang="en-US" sz="105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endParaRPr lang="en-US" sz="105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3D4D78DA-2849-49CD-B22B-FAD1842C74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1795" y="3158755"/>
                <a:ext cx="962123" cy="253916"/>
              </a:xfrm>
              <a:prstGeom prst="rect">
                <a:avLst/>
              </a:prstGeom>
              <a:blipFill>
                <a:blip r:embed="rId18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DADA94A4-A3F8-49D0-8262-61C34F7AA533}"/>
                  </a:ext>
                </a:extLst>
              </p:cNvPr>
              <p:cNvSpPr txBox="1"/>
              <p:nvPr/>
            </p:nvSpPr>
            <p:spPr>
              <a:xfrm>
                <a:off x="9596657" y="5931154"/>
                <a:ext cx="2360639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600" dirty="0"/>
                  <a:t>Optimal will occur between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/>
                  <a:t> 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600" dirty="0"/>
                  <a:t> changes </a:t>
                </a:r>
              </a:p>
            </p:txBody>
          </p:sp>
        </mc:Choice>
        <mc:Fallback xmlns="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DADA94A4-A3F8-49D0-8262-61C34F7AA5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6657" y="5931154"/>
                <a:ext cx="2360639" cy="830997"/>
              </a:xfrm>
              <a:prstGeom prst="rect">
                <a:avLst/>
              </a:prstGeom>
              <a:blipFill>
                <a:blip r:embed="rId19"/>
                <a:stretch>
                  <a:fillRect l="-1292" t="-2206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6" name="TextBox 115">
            <a:extLst>
              <a:ext uri="{FF2B5EF4-FFF2-40B4-BE49-F238E27FC236}">
                <a16:creationId xmlns:a16="http://schemas.microsoft.com/office/drawing/2014/main" id="{05FFBFEC-F129-4BC5-9503-7C7D2F87FE73}"/>
              </a:ext>
            </a:extLst>
          </p:cNvPr>
          <p:cNvSpPr txBox="1"/>
          <p:nvPr/>
        </p:nvSpPr>
        <p:spPr>
          <a:xfrm>
            <a:off x="8207305" y="2671570"/>
            <a:ext cx="8499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Entropy: ~.8</a:t>
            </a:r>
          </a:p>
        </p:txBody>
      </p:sp>
      <p:sp>
        <p:nvSpPr>
          <p:cNvPr id="121" name="Arrow: Right 120">
            <a:extLst>
              <a:ext uri="{FF2B5EF4-FFF2-40B4-BE49-F238E27FC236}">
                <a16:creationId xmlns:a16="http://schemas.microsoft.com/office/drawing/2014/main" id="{13662C01-FD07-403C-8C91-4F526541E875}"/>
              </a:ext>
            </a:extLst>
          </p:cNvPr>
          <p:cNvSpPr/>
          <p:nvPr/>
        </p:nvSpPr>
        <p:spPr>
          <a:xfrm rot="16200000">
            <a:off x="7410285" y="2174288"/>
            <a:ext cx="280800" cy="14400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>
                <a:extLst>
                  <a:ext uri="{FF2B5EF4-FFF2-40B4-BE49-F238E27FC236}">
                    <a16:creationId xmlns:a16="http://schemas.microsoft.com/office/drawing/2014/main" id="{1D22F64F-D3FD-4005-AD7F-6133854DB3C8}"/>
                  </a:ext>
                </a:extLst>
              </p:cNvPr>
              <p:cNvSpPr txBox="1"/>
              <p:nvPr/>
            </p:nvSpPr>
            <p:spPr>
              <a:xfrm>
                <a:off x="7622685" y="1951496"/>
                <a:ext cx="117000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solidFill>
                      <a:schemeClr val="bg1">
                        <a:lumMod val="50000"/>
                      </a:schemeClr>
                    </a:solidFill>
                  </a:rPr>
                  <a:t>Every </a:t>
                </a:r>
                <a14:m>
                  <m:oMath xmlns:m="http://schemas.openxmlformats.org/officeDocument/2006/math">
                    <m:r>
                      <a:rPr lang="en-US" sz="10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0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1000" dirty="0">
                    <a:solidFill>
                      <a:schemeClr val="bg1">
                        <a:lumMod val="50000"/>
                      </a:schemeClr>
                    </a:solidFill>
                  </a:rPr>
                  <a:t> moved above threshold increases entropy</a:t>
                </a:r>
                <a:endParaRPr lang="en-US" sz="1000" dirty="0"/>
              </a:p>
            </p:txBody>
          </p:sp>
        </mc:Choice>
        <mc:Fallback xmlns="">
          <p:sp>
            <p:nvSpPr>
              <p:cNvPr id="122" name="TextBox 121">
                <a:extLst>
                  <a:ext uri="{FF2B5EF4-FFF2-40B4-BE49-F238E27FC236}">
                    <a16:creationId xmlns:a16="http://schemas.microsoft.com/office/drawing/2014/main" id="{1D22F64F-D3FD-4005-AD7F-6133854DB3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685" y="1951496"/>
                <a:ext cx="1170000" cy="707886"/>
              </a:xfrm>
              <a:prstGeom prst="rect">
                <a:avLst/>
              </a:prstGeom>
              <a:blipFill>
                <a:blip r:embed="rId20"/>
                <a:stretch>
                  <a:fillRect b="-51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3" name="Arrow: Right 122">
            <a:extLst>
              <a:ext uri="{FF2B5EF4-FFF2-40B4-BE49-F238E27FC236}">
                <a16:creationId xmlns:a16="http://schemas.microsoft.com/office/drawing/2014/main" id="{FBA5FE55-E9CB-4F4F-AB8B-816493B1CA6F}"/>
              </a:ext>
            </a:extLst>
          </p:cNvPr>
          <p:cNvSpPr/>
          <p:nvPr/>
        </p:nvSpPr>
        <p:spPr>
          <a:xfrm rot="5400000">
            <a:off x="7386976" y="3291670"/>
            <a:ext cx="280800" cy="14400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269CB145-0D7F-4861-9B6B-4DF02FE0E607}"/>
                  </a:ext>
                </a:extLst>
              </p:cNvPr>
              <p:cNvSpPr txBox="1"/>
              <p:nvPr/>
            </p:nvSpPr>
            <p:spPr>
              <a:xfrm>
                <a:off x="7599376" y="3004589"/>
                <a:ext cx="117000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solidFill>
                      <a:schemeClr val="bg1">
                        <a:lumMod val="50000"/>
                      </a:schemeClr>
                    </a:solidFill>
                  </a:rPr>
                  <a:t>Every </a:t>
                </a:r>
                <a14:m>
                  <m:oMath xmlns:m="http://schemas.openxmlformats.org/officeDocument/2006/math">
                    <m:r>
                      <a:rPr lang="en-US" sz="10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0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1000" dirty="0">
                    <a:solidFill>
                      <a:schemeClr val="bg1">
                        <a:lumMod val="50000"/>
                      </a:schemeClr>
                    </a:solidFill>
                  </a:rPr>
                  <a:t> moved below threshold decreases entropy</a:t>
                </a:r>
              </a:p>
            </p:txBody>
          </p:sp>
        </mc:Choice>
        <mc:Fallback xmlns=""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269CB145-0D7F-4861-9B6B-4DF02FE0E6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9376" y="3004589"/>
                <a:ext cx="1170000" cy="707886"/>
              </a:xfrm>
              <a:prstGeom prst="rect">
                <a:avLst/>
              </a:prstGeom>
              <a:blipFill>
                <a:blip r:embed="rId21"/>
                <a:stretch>
                  <a:fillRect b="-43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2" name="Arrow: Right 131">
            <a:extLst>
              <a:ext uri="{FF2B5EF4-FFF2-40B4-BE49-F238E27FC236}">
                <a16:creationId xmlns:a16="http://schemas.microsoft.com/office/drawing/2014/main" id="{6E31B109-C336-4BA6-AE03-FD799DD37B6D}"/>
              </a:ext>
            </a:extLst>
          </p:cNvPr>
          <p:cNvSpPr/>
          <p:nvPr/>
        </p:nvSpPr>
        <p:spPr>
          <a:xfrm rot="10800000">
            <a:off x="7278809" y="4086164"/>
            <a:ext cx="280800" cy="14400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A586DB14-0C30-4034-986C-C4B4107C1DC0}"/>
                  </a:ext>
                </a:extLst>
              </p:cNvPr>
              <p:cNvSpPr txBox="1"/>
              <p:nvPr/>
            </p:nvSpPr>
            <p:spPr>
              <a:xfrm>
                <a:off x="7599375" y="3853948"/>
                <a:ext cx="1512495" cy="11695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solidFill>
                      <a:schemeClr val="bg1">
                        <a:lumMod val="50000"/>
                      </a:schemeClr>
                    </a:solidFill>
                  </a:rPr>
                  <a:t>Each successive </a:t>
                </a:r>
                <a14:m>
                  <m:oMath xmlns:m="http://schemas.openxmlformats.org/officeDocument/2006/math">
                    <m:r>
                      <a:rPr lang="en-US" sz="10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000" b="0" i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000" dirty="0">
                    <a:solidFill>
                      <a:schemeClr val="bg1">
                        <a:lumMod val="50000"/>
                      </a:schemeClr>
                    </a:solidFill>
                  </a:rPr>
                  <a:t> value either increases or decreases.</a:t>
                </a:r>
              </a:p>
              <a:p>
                <a:endParaRPr lang="en-US" sz="1000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r>
                  <a:rPr lang="en-US" sz="1000" dirty="0">
                    <a:solidFill>
                      <a:schemeClr val="bg1">
                        <a:lumMod val="50000"/>
                      </a:schemeClr>
                    </a:solidFill>
                  </a:rPr>
                  <a:t>If it makes sense to move threshold past one, move past all</a:t>
                </a:r>
              </a:p>
            </p:txBody>
          </p:sp>
        </mc:Choice>
        <mc:Fallback xmlns=""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A586DB14-0C30-4034-986C-C4B4107C1D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9375" y="3853948"/>
                <a:ext cx="1512495" cy="1169551"/>
              </a:xfrm>
              <a:prstGeom prst="rect">
                <a:avLst/>
              </a:prstGeom>
              <a:blipFill>
                <a:blip r:embed="rId22"/>
                <a:stretch>
                  <a:fillRect r="-403" b="-2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871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500"/>
                            </p:stCondLst>
                            <p:childTnLst>
                              <p:par>
                                <p:cTn id="2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00"/>
                            </p:stCondLst>
                            <p:childTnLst>
                              <p:par>
                                <p:cTn id="2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5" grpId="0"/>
      <p:bldP spid="36" grpId="0"/>
      <p:bldP spid="39" grpId="0"/>
      <p:bldP spid="40" grpId="0"/>
      <p:bldP spid="41" grpId="0"/>
      <p:bldP spid="42" grpId="0"/>
      <p:bldP spid="50" grpId="0"/>
      <p:bldP spid="60" grpId="0" animBg="1"/>
      <p:bldP spid="66" grpId="0"/>
      <p:bldP spid="69" grpId="0"/>
      <p:bldP spid="74" grpId="0"/>
      <p:bldP spid="75" grpId="0"/>
      <p:bldP spid="77" grpId="0"/>
      <p:bldP spid="78" grpId="0"/>
      <p:bldP spid="82" grpId="0"/>
      <p:bldP spid="48" grpId="0" animBg="1"/>
      <p:bldP spid="95" grpId="0"/>
      <p:bldP spid="100" grpId="0"/>
      <p:bldP spid="102" grpId="0"/>
      <p:bldP spid="111" grpId="0"/>
      <p:bldP spid="116" grpId="0"/>
      <p:bldP spid="121" grpId="0" animBg="1"/>
      <p:bldP spid="122" grpId="0"/>
      <p:bldP spid="123" grpId="0" animBg="1"/>
      <p:bldP spid="124" grpId="0"/>
      <p:bldP spid="132" grpId="0" animBg="1"/>
      <p:bldP spid="1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72AD7-BA8C-4CD2-A66C-0B8C11175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Decision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F6B32-CF84-4416-9B78-A5F242C92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835869" cy="435133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 tree structured model for classification, regression and probability estimation.</a:t>
            </a:r>
          </a:p>
          <a:p>
            <a:pPr lvl="1"/>
            <a:r>
              <a:rPr lang="en-US" dirty="0"/>
              <a:t>CART (Classification and Regression Trees)</a:t>
            </a:r>
          </a:p>
          <a:p>
            <a:endParaRPr lang="en-US" dirty="0"/>
          </a:p>
          <a:p>
            <a:r>
              <a:rPr lang="en-US" dirty="0"/>
              <a:t>Can be effective when:</a:t>
            </a:r>
          </a:p>
          <a:p>
            <a:pPr lvl="1"/>
            <a:r>
              <a:rPr lang="en-US" dirty="0"/>
              <a:t>The problem has complex interactions between variables</a:t>
            </a:r>
          </a:p>
          <a:p>
            <a:pPr lvl="1"/>
            <a:r>
              <a:rPr lang="en-US" dirty="0"/>
              <a:t>There aren’t too many relevant features (less than thousands)</a:t>
            </a:r>
          </a:p>
          <a:p>
            <a:pPr lvl="1"/>
            <a:r>
              <a:rPr lang="en-US" dirty="0"/>
              <a:t>You want to interpret the model to learn about your problem</a:t>
            </a:r>
          </a:p>
          <a:p>
            <a:pPr lvl="1"/>
            <a:endParaRPr lang="en-US" dirty="0"/>
          </a:p>
          <a:p>
            <a:r>
              <a:rPr lang="en-US" dirty="0"/>
              <a:t>Despite this, simple decision trees are seldom used in practice.</a:t>
            </a:r>
          </a:p>
          <a:p>
            <a:endParaRPr lang="en-US" dirty="0"/>
          </a:p>
          <a:p>
            <a:r>
              <a:rPr lang="en-US" dirty="0"/>
              <a:t>Most real applications use ensembles of trees (which we will talk about later in the course).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EB1F7-2C80-4B05-BF26-D83F997AAD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4810" y="2209800"/>
            <a:ext cx="371475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22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7C177-CE52-4B6E-99E9-F5AD299EF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Splitting on Numeric Features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575A0ED-98C8-405E-895A-701158CF80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1) Iterate over features: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..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2) Sort the data by the values of the feature,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3) Do a pass over data in sort order</a:t>
                </a:r>
              </a:p>
              <a:p>
                <a:pPr lvl="1"/>
                <a:r>
                  <a:rPr lang="en-US" dirty="0"/>
                  <a:t>Incrementally maintain label distribution above and below threshold</a:t>
                </a:r>
              </a:p>
              <a:p>
                <a:pPr lvl="1"/>
                <a:r>
                  <a:rPr lang="en-US" dirty="0"/>
                  <a:t>Consider a threshold mid-way between each successive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moving the threshold only moves a single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value between distributions</a:t>
                </a:r>
              </a:p>
              <a:p>
                <a:pPr lvl="2"/>
                <a:r>
                  <a:rPr lang="en-US" dirty="0"/>
                  <a:t>Skip calculating entropy for that threshold (it won’t be optimal)</a:t>
                </a:r>
              </a:p>
              <a:p>
                <a:pPr lvl="1"/>
                <a:r>
                  <a:rPr lang="en-US" dirty="0"/>
                  <a:t>Else</a:t>
                </a:r>
              </a:p>
              <a:p>
                <a:pPr lvl="2"/>
                <a:r>
                  <a:rPr lang="en-US" dirty="0"/>
                  <a:t>Calculate the entropy – it may be your best split point for tree growth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575A0ED-98C8-405E-895A-701158CF80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03084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A06ED-0949-41EE-B206-9F9A10DD5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with Decision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7B8AD-21D8-47ED-9F3C-EF94FB3FE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996417"/>
            <a:ext cx="5181600" cy="31805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Binary classification</a:t>
            </a:r>
          </a:p>
          <a:p>
            <a:pPr marL="457200" lvl="1" indent="0">
              <a:buNone/>
            </a:pPr>
            <a:r>
              <a:rPr lang="en-US" dirty="0"/>
              <a:t>Return most common label among training samples at the leaf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Categorical classification</a:t>
            </a:r>
          </a:p>
          <a:p>
            <a:pPr marL="457200" lvl="1" indent="0">
              <a:buNone/>
            </a:pPr>
            <a:r>
              <a:rPr lang="en-US" dirty="0"/>
              <a:t>Return most common label among training samples at the leaf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4A7A61-3CC5-491B-877B-F4EA80A87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2996417"/>
            <a:ext cx="5760077" cy="31805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Probability estimate</a:t>
            </a:r>
          </a:p>
          <a:p>
            <a:pPr marL="457200" lvl="1" indent="0">
              <a:buNone/>
            </a:pPr>
            <a:r>
              <a:rPr lang="en-US" dirty="0"/>
              <a:t>Return (smoothed) probability distribution defined by samples at leaf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Regression</a:t>
            </a:r>
          </a:p>
          <a:p>
            <a:pPr marL="457200" lvl="1" indent="0">
              <a:buNone/>
            </a:pPr>
            <a:r>
              <a:rPr lang="en-US" dirty="0"/>
              <a:t>Return the most common value at leaf</a:t>
            </a:r>
          </a:p>
          <a:p>
            <a:pPr marL="457200" lvl="1" indent="0">
              <a:buNone/>
            </a:pPr>
            <a:r>
              <a:rPr lang="en-US" dirty="0"/>
              <a:t>Linear regression among samples at leaf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B011F7-E3F3-49E1-A831-263E33DEEB8A}"/>
              </a:ext>
            </a:extLst>
          </p:cNvPr>
          <p:cNvSpPr txBox="1">
            <a:spLocks/>
          </p:cNvSpPr>
          <p:nvPr/>
        </p:nvSpPr>
        <p:spPr>
          <a:xfrm>
            <a:off x="528711" y="1871972"/>
            <a:ext cx="10289345" cy="943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Take the new sample, pass it through the tree until it reaches a leaf:</a:t>
            </a:r>
          </a:p>
        </p:txBody>
      </p:sp>
    </p:spTree>
    <p:extLst>
      <p:ext uri="{BB962C8B-B14F-4D97-AF65-F5344CB8AC3E}">
        <p14:creationId xmlns:p14="http://schemas.microsoft.com/office/powerpoint/2010/main" val="349010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51BA0-6101-4646-A957-9D5CBCEE0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Decision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BC912-83B4-405E-9C2D-0F3F8CA697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Understanding Features</a:t>
            </a:r>
          </a:p>
          <a:p>
            <a:pPr lvl="1"/>
            <a:r>
              <a:rPr lang="en-US" dirty="0"/>
              <a:t>Near the root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Used many times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Big loss improvements in aggregate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3F035F-6CF8-47DF-8DC7-1F52EB3708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Prominent paths</a:t>
            </a:r>
          </a:p>
          <a:p>
            <a:pPr lvl="1"/>
            <a:r>
              <a:rPr lang="en-US" dirty="0"/>
              <a:t>Taken by many samples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Highly accurate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Taken by important (expensive) samples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63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EF5C3-C430-4447-951A-0695A50A0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 Algorithm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B2876-B00B-486E-9C32-A56A48E2F08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Recursively grow a tree</a:t>
            </a:r>
          </a:p>
          <a:p>
            <a:pPr lvl="1"/>
            <a:r>
              <a:rPr lang="en-US" dirty="0"/>
              <a:t>Partition data by best feature</a:t>
            </a:r>
          </a:p>
          <a:p>
            <a:pPr lvl="1"/>
            <a:r>
              <a:rPr lang="en-US" dirty="0"/>
              <a:t>Reduce entropy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Flexible and simple</a:t>
            </a:r>
          </a:p>
          <a:p>
            <a:pPr lvl="1"/>
            <a:r>
              <a:rPr lang="en-US" dirty="0"/>
              <a:t>Feature types</a:t>
            </a:r>
          </a:p>
          <a:p>
            <a:pPr lvl="1"/>
            <a:r>
              <a:rPr lang="en-US" dirty="0"/>
              <a:t>Prediction types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98001-5311-4D0B-BBAC-E107223D34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721439" cy="4351338"/>
          </a:xfrm>
        </p:spPr>
        <p:txBody>
          <a:bodyPr/>
          <a:lstStyle/>
          <a:p>
            <a:r>
              <a:rPr lang="en-US" dirty="0"/>
              <a:t>Hyper Parameters</a:t>
            </a:r>
          </a:p>
          <a:p>
            <a:pPr lvl="1"/>
            <a:r>
              <a:rPr lang="en-US" dirty="0"/>
              <a:t>How to partition by features (numeric)</a:t>
            </a:r>
          </a:p>
          <a:p>
            <a:pPr lvl="1"/>
            <a:r>
              <a:rPr lang="en-US" dirty="0"/>
              <a:t>How to control complexity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Base to important algorithms</a:t>
            </a:r>
          </a:p>
          <a:p>
            <a:pPr lvl="1"/>
            <a:r>
              <a:rPr lang="en-US" dirty="0"/>
              <a:t>AdaBoost (stumps)</a:t>
            </a:r>
          </a:p>
          <a:p>
            <a:pPr lvl="1"/>
            <a:r>
              <a:rPr lang="en-US" dirty="0"/>
              <a:t>Random forests</a:t>
            </a:r>
          </a:p>
          <a:p>
            <a:pPr lvl="1"/>
            <a:r>
              <a:rPr lang="en-US" dirty="0"/>
              <a:t>GBM (Gradient Boosting Machines)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78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A9099-C7A1-40B6-88A8-04450735E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Components of Learning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ADA52-AE4A-4073-9A36-F64525A89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 Structure</a:t>
            </a:r>
          </a:p>
          <a:p>
            <a:endParaRPr lang="en-US" dirty="0"/>
          </a:p>
          <a:p>
            <a:r>
              <a:rPr lang="en-US" dirty="0"/>
              <a:t>Loss Function</a:t>
            </a:r>
          </a:p>
          <a:p>
            <a:endParaRPr lang="en-US" dirty="0"/>
          </a:p>
          <a:p>
            <a:r>
              <a:rPr lang="en-US" dirty="0"/>
              <a:t>Optimization Method</a:t>
            </a:r>
          </a:p>
        </p:txBody>
      </p:sp>
    </p:spTree>
    <p:extLst>
      <p:ext uri="{BB962C8B-B14F-4D97-AF65-F5344CB8AC3E}">
        <p14:creationId xmlns:p14="http://schemas.microsoft.com/office/powerpoint/2010/main" val="4044765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A6733-9731-482F-8C5E-949CC2EBF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a Decision Tree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D0CE826-DDBA-48A6-896B-EC259914C1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2702" y="1690688"/>
            <a:ext cx="7658100" cy="3019425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034BD8C-B74A-4B94-8BBE-50D7EAEFB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224502" cy="2021161"/>
          </a:xfrm>
        </p:spPr>
        <p:txBody>
          <a:bodyPr>
            <a:normAutofit/>
          </a:bodyPr>
          <a:lstStyle/>
          <a:p>
            <a:r>
              <a:rPr lang="en-US" sz="1800" dirty="0"/>
              <a:t>Internal nodes test feature values</a:t>
            </a:r>
          </a:p>
          <a:p>
            <a:endParaRPr lang="en-US" sz="1800" dirty="0"/>
          </a:p>
          <a:p>
            <a:r>
              <a:rPr lang="en-US" sz="1800" dirty="0"/>
              <a:t>One child per possible outcome</a:t>
            </a:r>
          </a:p>
          <a:p>
            <a:endParaRPr lang="en-US" sz="1800" dirty="0"/>
          </a:p>
          <a:p>
            <a:r>
              <a:rPr lang="en-US" sz="1800" dirty="0"/>
              <a:t>Leaves contain predictions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9C7CAC8-E7EA-433C-BE01-32657A6906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196810"/>
              </p:ext>
            </p:extLst>
          </p:nvPr>
        </p:nvGraphicFramePr>
        <p:xfrm>
          <a:off x="613103" y="5167312"/>
          <a:ext cx="8128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40748240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522634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5994802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013962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Humidity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Outlook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Prediction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22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554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39007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BF8D268-419B-4B53-8E9F-B40361A9E333}"/>
              </a:ext>
            </a:extLst>
          </p:cNvPr>
          <p:cNvSpPr txBox="1"/>
          <p:nvPr/>
        </p:nvSpPr>
        <p:spPr>
          <a:xfrm>
            <a:off x="7420232" y="5538906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E2BA165-17A5-49FA-BDBB-8080A1AC0F97}"/>
              </a:ext>
            </a:extLst>
          </p:cNvPr>
          <p:cNvCxnSpPr/>
          <p:nvPr/>
        </p:nvCxnSpPr>
        <p:spPr>
          <a:xfrm flipV="1">
            <a:off x="7926859" y="4572000"/>
            <a:ext cx="1859692" cy="11515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B9452F1-2C3B-4344-8ADF-C61A161694D7}"/>
              </a:ext>
            </a:extLst>
          </p:cNvPr>
          <p:cNvSpPr txBox="1"/>
          <p:nvPr/>
        </p:nvSpPr>
        <p:spPr>
          <a:xfrm>
            <a:off x="7390288" y="5910500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209290B-12BD-41EE-842D-1FDEA280FB4B}"/>
              </a:ext>
            </a:extLst>
          </p:cNvPr>
          <p:cNvCxnSpPr>
            <a:cxnSpLocks/>
            <a:stCxn id="9" idx="0"/>
          </p:cNvCxnSpPr>
          <p:nvPr/>
        </p:nvCxnSpPr>
        <p:spPr>
          <a:xfrm flipH="1" flipV="1">
            <a:off x="7480801" y="4644900"/>
            <a:ext cx="152246" cy="12656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03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06DA5-2240-44B4-B187-7D31BCEBF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Trees: Basic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D0912-2825-4E91-B39D-F3A9BBB1D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670738" cy="4351338"/>
          </a:xfrm>
        </p:spPr>
        <p:txBody>
          <a:bodyPr/>
          <a:lstStyle/>
          <a:p>
            <a:r>
              <a:rPr lang="en-US" dirty="0"/>
              <a:t>Binary Feature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Categorical Feature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Numeric Feature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767D013-E71D-41FE-8935-EF2EEA20DB51}"/>
                  </a:ext>
                </a:extLst>
              </p:cNvPr>
              <p:cNvSpPr txBox="1"/>
              <p:nvPr/>
            </p:nvSpPr>
            <p:spPr>
              <a:xfrm>
                <a:off x="8040414" y="1382911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767D013-E71D-41FE-8935-EF2EEA20DB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0414" y="1382911"/>
                <a:ext cx="94593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C94D2B2-77EA-4CAB-89A5-F6CB918356EA}"/>
              </a:ext>
            </a:extLst>
          </p:cNvPr>
          <p:cNvCxnSpPr>
            <a:stCxn id="4" idx="2"/>
          </p:cNvCxnSpPr>
          <p:nvPr/>
        </p:nvCxnSpPr>
        <p:spPr>
          <a:xfrm flipH="1">
            <a:off x="7798676" y="1752243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D79617F-F9B6-4C68-A1DA-3D6D76AB52D6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8513380" y="1752243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0DC0C4E-7A82-41E0-8B5B-8086BC2FE85A}"/>
              </a:ext>
            </a:extLst>
          </p:cNvPr>
          <p:cNvSpPr txBox="1"/>
          <p:nvPr/>
        </p:nvSpPr>
        <p:spPr>
          <a:xfrm>
            <a:off x="8870731" y="1777167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D97C20F-CD94-461C-8FBB-316764DB4FB6}"/>
              </a:ext>
            </a:extLst>
          </p:cNvPr>
          <p:cNvSpPr txBox="1"/>
          <p:nvPr/>
        </p:nvSpPr>
        <p:spPr>
          <a:xfrm>
            <a:off x="7514456" y="1752243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61BFC7C-64FA-4CA1-B95D-FD09609501C4}"/>
                  </a:ext>
                </a:extLst>
              </p:cNvPr>
              <p:cNvSpPr txBox="1"/>
              <p:nvPr/>
            </p:nvSpPr>
            <p:spPr>
              <a:xfrm>
                <a:off x="8040414" y="3448430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61BFC7C-64FA-4CA1-B95D-FD0960950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0414" y="3448430"/>
                <a:ext cx="94593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EC00556-684A-4CC0-8933-F9EB0A309768}"/>
              </a:ext>
            </a:extLst>
          </p:cNvPr>
          <p:cNvCxnSpPr>
            <a:cxnSpLocks/>
            <a:stCxn id="14" idx="2"/>
          </p:cNvCxnSpPr>
          <p:nvPr/>
        </p:nvCxnSpPr>
        <p:spPr>
          <a:xfrm flipH="1">
            <a:off x="7407660" y="3817762"/>
            <a:ext cx="1105720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6F6CD9A-7DCA-4C87-8499-08323FC5070F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8513380" y="3817762"/>
            <a:ext cx="1105719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8BD839C-B2BF-4ADD-A006-8DEE159DFBA0}"/>
                  </a:ext>
                </a:extLst>
              </p:cNvPr>
              <p:cNvSpPr txBox="1"/>
              <p:nvPr/>
            </p:nvSpPr>
            <p:spPr>
              <a:xfrm>
                <a:off x="9081563" y="3817762"/>
                <a:ext cx="9437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𝑉𝑎𝑙𝑢𝑒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8BD839C-B2BF-4ADD-A006-8DEE159DFB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1563" y="3817762"/>
                <a:ext cx="94378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A5A9803-18AD-4619-A9D3-C7D9740B125B}"/>
                  </a:ext>
                </a:extLst>
              </p:cNvPr>
              <p:cNvSpPr txBox="1"/>
              <p:nvPr/>
            </p:nvSpPr>
            <p:spPr>
              <a:xfrm>
                <a:off x="6997131" y="3817762"/>
                <a:ext cx="9243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𝑉𝑎𝑙𝑢𝑒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A5A9803-18AD-4619-A9D3-C7D9740B12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7131" y="3817762"/>
                <a:ext cx="92435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F2B5975-0ECE-47FE-B9C1-9A4167314290}"/>
              </a:ext>
            </a:extLst>
          </p:cNvPr>
          <p:cNvCxnSpPr>
            <a:cxnSpLocks/>
            <a:stCxn id="14" idx="2"/>
          </p:cNvCxnSpPr>
          <p:nvPr/>
        </p:nvCxnSpPr>
        <p:spPr>
          <a:xfrm flipH="1">
            <a:off x="8057605" y="3817762"/>
            <a:ext cx="455775" cy="43680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B10A5B0-13E2-476F-907F-BCFB1FC5F346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8513380" y="3817762"/>
            <a:ext cx="357351" cy="4704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18E958C0-0847-4149-9A66-0E5DDD6D3508}"/>
              </a:ext>
            </a:extLst>
          </p:cNvPr>
          <p:cNvSpPr txBox="1"/>
          <p:nvPr/>
        </p:nvSpPr>
        <p:spPr>
          <a:xfrm>
            <a:off x="8341697" y="3977625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9E3E056-8741-436E-8BE2-B9C68DC96FEB}"/>
                  </a:ext>
                </a:extLst>
              </p:cNvPr>
              <p:cNvSpPr txBox="1"/>
              <p:nvPr/>
            </p:nvSpPr>
            <p:spPr>
              <a:xfrm>
                <a:off x="7798676" y="5169481"/>
                <a:ext cx="1282887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&lt;101.2?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9E3E056-8741-436E-8BE2-B9C68DC96F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8676" y="5169481"/>
                <a:ext cx="1282887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089B5EF-E33B-484F-A93B-2CB429CB2099}"/>
              </a:ext>
            </a:extLst>
          </p:cNvPr>
          <p:cNvCxnSpPr>
            <a:cxnSpLocks/>
            <a:stCxn id="32" idx="2"/>
          </p:cNvCxnSpPr>
          <p:nvPr/>
        </p:nvCxnSpPr>
        <p:spPr>
          <a:xfrm flipH="1">
            <a:off x="7798678" y="5508035"/>
            <a:ext cx="641442" cy="6772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8C73624-ADAF-4B93-913B-2C2BDF2B5311}"/>
              </a:ext>
            </a:extLst>
          </p:cNvPr>
          <p:cNvCxnSpPr>
            <a:cxnSpLocks/>
            <a:stCxn id="32" idx="2"/>
          </p:cNvCxnSpPr>
          <p:nvPr/>
        </p:nvCxnSpPr>
        <p:spPr>
          <a:xfrm>
            <a:off x="8440120" y="5508035"/>
            <a:ext cx="787963" cy="6772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074E6439-929D-4FBE-8B8C-0CF1DD7F790F}"/>
              </a:ext>
            </a:extLst>
          </p:cNvPr>
          <p:cNvSpPr txBox="1"/>
          <p:nvPr/>
        </p:nvSpPr>
        <p:spPr>
          <a:xfrm>
            <a:off x="8870731" y="5642395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83E9C09-1CBA-4ECC-9E27-C850B131F008}"/>
              </a:ext>
            </a:extLst>
          </p:cNvPr>
          <p:cNvSpPr txBox="1"/>
          <p:nvPr/>
        </p:nvSpPr>
        <p:spPr>
          <a:xfrm>
            <a:off x="7514456" y="5617471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97711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/>
      <p:bldP spid="13" grpId="0"/>
      <p:bldP spid="14" grpId="0" animBg="1"/>
      <p:bldP spid="17" grpId="0"/>
      <p:bldP spid="18" grpId="0"/>
      <p:bldP spid="30" grpId="0"/>
      <p:bldP spid="32" grpId="0" animBg="1"/>
      <p:bldP spid="35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1806A-F258-400D-8B3A-5AB2A655D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Trees: Leaf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4AF6F-928C-4C12-8A2C-792C6B9EB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Classification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Regression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Probability Estimate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8EC01F8-63E6-4209-9E1F-210850C02EFA}"/>
                  </a:ext>
                </a:extLst>
              </p:cNvPr>
              <p:cNvSpPr txBox="1"/>
              <p:nvPr/>
            </p:nvSpPr>
            <p:spPr>
              <a:xfrm>
                <a:off x="8171793" y="2122769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8EC01F8-63E6-4209-9E1F-210850C02E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1793" y="2122769"/>
                <a:ext cx="945931" cy="369332"/>
              </a:xfrm>
              <a:prstGeom prst="rect">
                <a:avLst/>
              </a:prstGeom>
              <a:blipFill>
                <a:blip r:embed="rId2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B7C369-0701-4F39-85F3-BF62DA046300}"/>
                  </a:ext>
                </a:extLst>
              </p:cNvPr>
              <p:cNvSpPr txBox="1"/>
              <p:nvPr/>
            </p:nvSpPr>
            <p:spPr>
              <a:xfrm>
                <a:off x="7977352" y="3631963"/>
                <a:ext cx="1334814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=101.2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B7C369-0701-4F39-85F3-BF62DA0463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7352" y="3631963"/>
                <a:ext cx="1334814" cy="369332"/>
              </a:xfrm>
              <a:prstGeom prst="rect">
                <a:avLst/>
              </a:prstGeom>
              <a:blipFill>
                <a:blip r:embed="rId3"/>
                <a:stretch>
                  <a:fillRect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FD9242A-51EB-409A-BFD3-B79F1C90F069}"/>
                  </a:ext>
                </a:extLst>
              </p:cNvPr>
              <p:cNvSpPr txBox="1"/>
              <p:nvPr/>
            </p:nvSpPr>
            <p:spPr>
              <a:xfrm>
                <a:off x="7746124" y="5141157"/>
                <a:ext cx="1944414" cy="92339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smtClean="0">
                          <a:latin typeface="Cambria Math" panose="02040503050406030204" pitchFamily="18" charset="0"/>
                        </a:rPr>
                        <m:t>p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.3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.3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.4</m:t>
                      </m:r>
                    </m:oMath>
                  </m:oMathPara>
                </a14:m>
                <a:br>
                  <a:rPr lang="en-US" b="0" i="1" dirty="0">
                    <a:latin typeface="Cambria Math" panose="02040503050406030204" pitchFamily="18" charset="0"/>
                  </a:rPr>
                </a:br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FD9242A-51EB-409A-BFD3-B79F1C90F0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6124" y="5141157"/>
                <a:ext cx="1944414" cy="923394"/>
              </a:xfrm>
              <a:prstGeom prst="rect">
                <a:avLst/>
              </a:prstGeom>
              <a:blipFill>
                <a:blip r:embed="rId4"/>
                <a:stretch>
                  <a:fillRect b="-194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237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pedro\part2\image4.jpg">
            <a:extLst>
              <a:ext uri="{FF2B5EF4-FFF2-40B4-BE49-F238E27FC236}">
                <a16:creationId xmlns:a16="http://schemas.microsoft.com/office/drawing/2014/main" id="{D51D8BF5-98F9-4731-A2F7-91517CC9BBF3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563267C-879C-4774-B847-7D99FA92A871}"/>
              </a:ext>
            </a:extLst>
          </p:cNvPr>
          <p:cNvSpPr/>
          <p:nvPr/>
        </p:nvSpPr>
        <p:spPr>
          <a:xfrm>
            <a:off x="2942897" y="2081048"/>
            <a:ext cx="3258206" cy="30164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345886-917E-4C68-9E40-C7690B049269}"/>
              </a:ext>
            </a:extLst>
          </p:cNvPr>
          <p:cNvSpPr/>
          <p:nvPr/>
        </p:nvSpPr>
        <p:spPr>
          <a:xfrm>
            <a:off x="2869323" y="2722179"/>
            <a:ext cx="662152" cy="2081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A442FA-A422-4EE3-A869-4CEFAFCAC557}"/>
              </a:ext>
            </a:extLst>
          </p:cNvPr>
          <p:cNvSpPr/>
          <p:nvPr/>
        </p:nvSpPr>
        <p:spPr>
          <a:xfrm>
            <a:off x="3605049" y="4677103"/>
            <a:ext cx="1481957" cy="504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14C3367-16F6-4A51-9E32-520A4550A9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6008" y="2659209"/>
            <a:ext cx="2499287" cy="2495136"/>
          </a:xfrm>
          <a:prstGeom prst="rect">
            <a:avLst/>
          </a:prstGeom>
        </p:spPr>
      </p:pic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D5FCD328-6827-49F7-9343-03D79C71997F}"/>
              </a:ext>
            </a:extLst>
          </p:cNvPr>
          <p:cNvSpPr>
            <a:spLocks noChangeAspect="1"/>
          </p:cNvSpPr>
          <p:nvPr/>
        </p:nvSpPr>
        <p:spPr>
          <a:xfrm rot="2730694">
            <a:off x="8173987" y="2564664"/>
            <a:ext cx="2809971" cy="1404986"/>
          </a:xfrm>
          <a:prstGeom prst="triangle">
            <a:avLst>
              <a:gd name="adj" fmla="val 49167"/>
            </a:avLst>
          </a:prstGeom>
          <a:solidFill>
            <a:srgbClr val="548235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5D6AF8F4-8227-4C5F-96A2-EFCEAA0D42DC}"/>
              </a:ext>
            </a:extLst>
          </p:cNvPr>
          <p:cNvSpPr>
            <a:spLocks noChangeAspect="1"/>
          </p:cNvSpPr>
          <p:nvPr/>
        </p:nvSpPr>
        <p:spPr>
          <a:xfrm rot="13533122">
            <a:off x="7179869" y="3556853"/>
            <a:ext cx="2809971" cy="1404986"/>
          </a:xfrm>
          <a:prstGeom prst="triangle">
            <a:avLst>
              <a:gd name="adj" fmla="val 49167"/>
            </a:avLst>
          </a:prstGeom>
          <a:solidFill>
            <a:srgbClr val="C000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6ED1A2-B0FA-45B6-82AC-898B49B1B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 vs Linear Models</a:t>
            </a:r>
          </a:p>
        </p:txBody>
      </p:sp>
      <p:pic>
        <p:nvPicPr>
          <p:cNvPr id="9" name="Picture 2" descr="E:\pedro\part2\image4.jpg">
            <a:extLst>
              <a:ext uri="{FF2B5EF4-FFF2-40B4-BE49-F238E27FC236}">
                <a16:creationId xmlns:a16="http://schemas.microsoft.com/office/drawing/2014/main" id="{A28E43B7-C437-4EA5-A993-46AA33C8E071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 rotWithShape="1"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8" t="27692" r="45474" b="11795"/>
          <a:stretch>
            <a:fillRect/>
          </a:stretch>
        </p:blipFill>
        <p:spPr bwMode="auto">
          <a:xfrm>
            <a:off x="507916" y="1927273"/>
            <a:ext cx="4584589" cy="4149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F439309-10EC-4CA3-BF9A-64C20AABCD41}"/>
              </a:ext>
            </a:extLst>
          </p:cNvPr>
          <p:cNvSpPr txBox="1"/>
          <p:nvPr/>
        </p:nvSpPr>
        <p:spPr>
          <a:xfrm>
            <a:off x="9537231" y="2964291"/>
            <a:ext cx="69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C9B4A4-0A98-4E4C-B7EB-6C2247286DCC}"/>
              </a:ext>
            </a:extLst>
          </p:cNvPr>
          <p:cNvSpPr txBox="1"/>
          <p:nvPr/>
        </p:nvSpPr>
        <p:spPr>
          <a:xfrm>
            <a:off x="8446992" y="4074680"/>
            <a:ext cx="69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FBE597-E4F6-4776-AF6C-811D5397F8B0}"/>
              </a:ext>
            </a:extLst>
          </p:cNvPr>
          <p:cNvSpPr txBox="1"/>
          <p:nvPr/>
        </p:nvSpPr>
        <p:spPr>
          <a:xfrm>
            <a:off x="3046607" y="6437870"/>
            <a:ext cx="6098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Adding nodes (structure</a:t>
            </a:r>
            <a:r>
              <a:rPr lang="en-US" dirty="0"/>
              <a:t>) allows more powerful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1911623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ED1A2-B0FA-45B6-82AC-898B49B1B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Decision Tree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AB60D-F833-48FB-9CE8-17FFBBFA1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44604"/>
            <a:ext cx="10515600" cy="2957390"/>
          </a:xfrm>
        </p:spPr>
        <p:txBody>
          <a:bodyPr/>
          <a:lstStyle/>
          <a:p>
            <a:r>
              <a:rPr lang="en-US" dirty="0"/>
              <a:t>Supports many types of features and predictions</a:t>
            </a:r>
          </a:p>
          <a:p>
            <a:endParaRPr lang="en-US" dirty="0"/>
          </a:p>
          <a:p>
            <a:r>
              <a:rPr lang="en-US" dirty="0"/>
              <a:t>Can represent many functions (may require a lot of nodes)</a:t>
            </a:r>
          </a:p>
          <a:p>
            <a:endParaRPr lang="en-US" dirty="0"/>
          </a:p>
          <a:p>
            <a:r>
              <a:rPr lang="en-US" dirty="0"/>
              <a:t>Complexity of model (# of parameters) can scale with data/concept</a:t>
            </a:r>
          </a:p>
        </p:txBody>
      </p:sp>
    </p:spTree>
    <p:extLst>
      <p:ext uri="{BB962C8B-B14F-4D97-AF65-F5344CB8AC3E}">
        <p14:creationId xmlns:p14="http://schemas.microsoft.com/office/powerpoint/2010/main" val="33017864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1555</Words>
  <Application>Microsoft Office PowerPoint</Application>
  <PresentationFormat>Widescreen</PresentationFormat>
  <Paragraphs>485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Office Theme</vt:lpstr>
      <vt:lpstr>Decision Trees</vt:lpstr>
      <vt:lpstr>Overview of Decision Trees</vt:lpstr>
      <vt:lpstr>Reminder: Components of Learning Algorithm</vt:lpstr>
      <vt:lpstr>Structure of a Decision Tree</vt:lpstr>
      <vt:lpstr>Decision Trees: Basic Tests</vt:lpstr>
      <vt:lpstr>Decision Trees: Leaf Types</vt:lpstr>
      <vt:lpstr>PowerPoint Presentation</vt:lpstr>
      <vt:lpstr>Decision Trees vs Linear Models</vt:lpstr>
      <vt:lpstr>Summary of Decision Tree Structure</vt:lpstr>
      <vt:lpstr>Loss for Decision Trees with Classification</vt:lpstr>
      <vt:lpstr>Loss: Consider Training Set Error Rate</vt:lpstr>
      <vt:lpstr>Entropy of a Distribution – Information Theory</vt:lpstr>
      <vt:lpstr>Entropy of a Distribution</vt:lpstr>
      <vt:lpstr>Loss for Decision Trees</vt:lpstr>
      <vt:lpstr>Decision Tree Optimization</vt:lpstr>
      <vt:lpstr>Decision Tree Optimization</vt:lpstr>
      <vt:lpstr>Stopping Criteria?</vt:lpstr>
      <vt:lpstr>Splitting Non-binary Features</vt:lpstr>
      <vt:lpstr>Splitting on Numeric Features</vt:lpstr>
      <vt:lpstr>Splitting on Numeric Features Summary</vt:lpstr>
      <vt:lpstr>Predicting with Decision Trees</vt:lpstr>
      <vt:lpstr>Interpreting Decision Trees</vt:lpstr>
      <vt:lpstr>Decision Tree Algorithm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Trees</dc:title>
  <dc:creator>Geoff Hulten</dc:creator>
  <cp:lastModifiedBy>Geoff Hulten</cp:lastModifiedBy>
  <cp:revision>81</cp:revision>
  <dcterms:created xsi:type="dcterms:W3CDTF">2018-10-07T17:10:25Z</dcterms:created>
  <dcterms:modified xsi:type="dcterms:W3CDTF">2020-10-04T01:59:04Z</dcterms:modified>
</cp:coreProperties>
</file>