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67" r:id="rId5"/>
    <p:sldId id="265" r:id="rId6"/>
    <p:sldId id="278" r:id="rId7"/>
    <p:sldId id="279" r:id="rId8"/>
    <p:sldId id="280" r:id="rId9"/>
    <p:sldId id="281" r:id="rId10"/>
    <p:sldId id="287" r:id="rId11"/>
    <p:sldId id="282" r:id="rId12"/>
    <p:sldId id="283" r:id="rId13"/>
    <p:sldId id="268" r:id="rId14"/>
    <p:sldId id="284" r:id="rId15"/>
    <p:sldId id="269" r:id="rId16"/>
    <p:sldId id="270" r:id="rId17"/>
    <p:sldId id="272" r:id="rId18"/>
    <p:sldId id="274" r:id="rId19"/>
    <p:sldId id="273" r:id="rId20"/>
    <p:sldId id="27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Projects\Teaching\CSEP546\Lectures\DataFor%20Figures\Bias%20Varia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3"/>
          <c:order val="0"/>
          <c:tx>
            <c:v>Positive</c:v>
          </c:tx>
          <c:spPr>
            <a:ln w="25400">
              <a:noFill/>
            </a:ln>
          </c:spPr>
          <c:marker>
            <c:symbol val="none"/>
          </c:marker>
          <c:xVal>
            <c:numRef>
              <c:f>'Bias Variance'!$C$27:$C$41</c:f>
              <c:numCache>
                <c:formatCode>General</c:formatCode>
                <c:ptCount val="15"/>
                <c:pt idx="1">
                  <c:v>9.4024734951023592E-2</c:v>
                </c:pt>
                <c:pt idx="2">
                  <c:v>0.10940147466882744</c:v>
                </c:pt>
                <c:pt idx="3">
                  <c:v>0.16039886932043856</c:v>
                </c:pt>
                <c:pt idx="4">
                  <c:v>0.2</c:v>
                </c:pt>
                <c:pt idx="5">
                  <c:v>0.23036111976262996</c:v>
                </c:pt>
                <c:pt idx="6">
                  <c:v>0.3</c:v>
                </c:pt>
                <c:pt idx="7">
                  <c:v>0.32118654885500209</c:v>
                </c:pt>
                <c:pt idx="8">
                  <c:v>0.41745217818674485</c:v>
                </c:pt>
                <c:pt idx="9">
                  <c:v>0.50929255184210453</c:v>
                </c:pt>
                <c:pt idx="10">
                  <c:v>0.56147786909099873</c:v>
                </c:pt>
                <c:pt idx="11">
                  <c:v>0.56722433432581443</c:v>
                </c:pt>
                <c:pt idx="12">
                  <c:v>0.63701258459194099</c:v>
                </c:pt>
                <c:pt idx="13">
                  <c:v>0.76</c:v>
                </c:pt>
                <c:pt idx="14">
                  <c:v>0.95</c:v>
                </c:pt>
              </c:numCache>
            </c:numRef>
          </c:xVal>
          <c:yVal>
            <c:numRef>
              <c:f>'Bias Variance'!$D$27:$D$41</c:f>
              <c:numCache>
                <c:formatCode>General</c:formatCode>
                <c:ptCount val="15"/>
                <c:pt idx="1">
                  <c:v>0.31</c:v>
                </c:pt>
                <c:pt idx="2">
                  <c:v>0.5</c:v>
                </c:pt>
                <c:pt idx="3">
                  <c:v>0.9</c:v>
                </c:pt>
                <c:pt idx="4">
                  <c:v>0.15</c:v>
                </c:pt>
                <c:pt idx="5">
                  <c:v>0.93345179150198343</c:v>
                </c:pt>
                <c:pt idx="6">
                  <c:v>0.3</c:v>
                </c:pt>
                <c:pt idx="7">
                  <c:v>0.91293693224213979</c:v>
                </c:pt>
                <c:pt idx="8">
                  <c:v>0.75</c:v>
                </c:pt>
                <c:pt idx="9">
                  <c:v>0.5433951146674556</c:v>
                </c:pt>
                <c:pt idx="10">
                  <c:v>0.97438543245872189</c:v>
                </c:pt>
                <c:pt idx="11">
                  <c:v>0.8</c:v>
                </c:pt>
                <c:pt idx="12">
                  <c:v>0.75394788013790537</c:v>
                </c:pt>
                <c:pt idx="13">
                  <c:v>0.98</c:v>
                </c:pt>
                <c:pt idx="14">
                  <c:v>0.95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1FC-40AE-8CA3-535FCFAA1C76}"/>
            </c:ext>
          </c:extLst>
        </c:ser>
        <c:ser>
          <c:idx val="4"/>
          <c:order val="1"/>
          <c:tx>
            <c:v>Negative</c:v>
          </c:tx>
          <c:spPr>
            <a:ln w="25400">
              <a:noFill/>
            </a:ln>
          </c:spPr>
          <c:marker>
            <c:symbol val="none"/>
          </c:marker>
          <c:xVal>
            <c:numRef>
              <c:f>'Bias Variance'!$F$27:$F$46</c:f>
              <c:numCache>
                <c:formatCode>General</c:formatCode>
                <c:ptCount val="20"/>
                <c:pt idx="0">
                  <c:v>0.02</c:v>
                </c:pt>
                <c:pt idx="1">
                  <c:v>6.1088979010002653E-2</c:v>
                </c:pt>
                <c:pt idx="2">
                  <c:v>0.14000000000000001</c:v>
                </c:pt>
                <c:pt idx="3">
                  <c:v>0.4</c:v>
                </c:pt>
                <c:pt idx="4">
                  <c:v>0.5</c:v>
                </c:pt>
                <c:pt idx="5">
                  <c:v>0.55000000000000004</c:v>
                </c:pt>
                <c:pt idx="8">
                  <c:v>0.7</c:v>
                </c:pt>
                <c:pt idx="10">
                  <c:v>0.7956757170046207</c:v>
                </c:pt>
                <c:pt idx="11">
                  <c:v>0.8</c:v>
                </c:pt>
                <c:pt idx="12">
                  <c:v>0.8</c:v>
                </c:pt>
                <c:pt idx="13">
                  <c:v>0.81791376168519159</c:v>
                </c:pt>
                <c:pt idx="17">
                  <c:v>0.9</c:v>
                </c:pt>
                <c:pt idx="19">
                  <c:v>0.97115856009097035</c:v>
                </c:pt>
              </c:numCache>
            </c:numRef>
          </c:xVal>
          <c:yVal>
            <c:numRef>
              <c:f>'Bias Variance'!$G$27:$G$46</c:f>
              <c:numCache>
                <c:formatCode>General</c:formatCode>
                <c:ptCount val="20"/>
                <c:pt idx="0">
                  <c:v>0.35</c:v>
                </c:pt>
                <c:pt idx="1">
                  <c:v>0.05</c:v>
                </c:pt>
                <c:pt idx="2">
                  <c:v>7.0000000000000007E-2</c:v>
                </c:pt>
                <c:pt idx="3">
                  <c:v>0.06</c:v>
                </c:pt>
                <c:pt idx="4">
                  <c:v>0.17586603331870188</c:v>
                </c:pt>
                <c:pt idx="5">
                  <c:v>0.35328360822961957</c:v>
                </c:pt>
                <c:pt idx="8">
                  <c:v>0.55000000000000004</c:v>
                </c:pt>
                <c:pt idx="10">
                  <c:v>0.62494374854326495</c:v>
                </c:pt>
                <c:pt idx="11">
                  <c:v>0.3</c:v>
                </c:pt>
                <c:pt idx="12">
                  <c:v>0.83485376092137731</c:v>
                </c:pt>
                <c:pt idx="13">
                  <c:v>0.26232655994426723</c:v>
                </c:pt>
                <c:pt idx="17">
                  <c:v>0.73974330489921258</c:v>
                </c:pt>
                <c:pt idx="19">
                  <c:v>4.4999999999999998E-2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1FC-40AE-8CA3-535FCFAA1C76}"/>
            </c:ext>
          </c:extLst>
        </c:ser>
        <c:ser>
          <c:idx val="5"/>
          <c:order val="2"/>
          <c:tx>
            <c:v>Line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'Bias Variance'!$F$9:$F$19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'Bias Variance'!$G$9:$G$19</c:f>
              <c:numCache>
                <c:formatCode>General</c:formatCode>
                <c:ptCount val="11"/>
                <c:pt idx="0">
                  <c:v>0.3</c:v>
                </c:pt>
                <c:pt idx="1">
                  <c:v>0.32999999999999996</c:v>
                </c:pt>
                <c:pt idx="2">
                  <c:v>0.36</c:v>
                </c:pt>
                <c:pt idx="3">
                  <c:v>0.39</c:v>
                </c:pt>
                <c:pt idx="4">
                  <c:v>0.42</c:v>
                </c:pt>
                <c:pt idx="5">
                  <c:v>0.44999999999999996</c:v>
                </c:pt>
                <c:pt idx="6">
                  <c:v>0.48</c:v>
                </c:pt>
                <c:pt idx="7">
                  <c:v>0.51</c:v>
                </c:pt>
                <c:pt idx="8">
                  <c:v>0.54</c:v>
                </c:pt>
                <c:pt idx="9">
                  <c:v>0.57000000000000006</c:v>
                </c:pt>
                <c:pt idx="10">
                  <c:v>0.6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1FC-40AE-8CA3-535FCFAA1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501264"/>
        <c:axId val="246739784"/>
      </c:scatterChart>
      <c:valAx>
        <c:axId val="33750126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739784"/>
        <c:crosses val="autoZero"/>
        <c:crossBetween val="midCat"/>
        <c:majorUnit val="0.1"/>
      </c:valAx>
      <c:valAx>
        <c:axId val="2467397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501264"/>
        <c:crosses val="autoZero"/>
        <c:crossBetween val="midCat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23T01:44:19.2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21661 13068 518 0,'10'0'46'0,"-3"-6"-37"0,-3 3-9 0,3-4 0 16,-4-2-13-16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8E89-1DD1-4CDB-B6F2-84C7D0AF4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76AF6-1742-4FA8-AFE6-D90013D4B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FF634-1E38-44CE-8CD8-6DF93E7C1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F8C66-38CA-4D56-9FB6-3EF7EC071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098D3-5DB0-4763-B7FD-38DC0D9E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1C5F7-39C3-4798-A74F-64099112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15459-2013-4176-9C39-9C2E1E491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F740A-969D-4624-B0C3-9CC875405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C0182-FDC9-47D5-A5B3-D8361663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CD449-D0DB-4D27-A719-F5979057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4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9FE9D-A824-4D15-A185-A334A9E99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6D766-FDFF-473F-BAF0-C93D818D4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A8732-D874-4B30-961D-C8CCBCFA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82F4D-E04C-40BF-B093-D66C86EE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8D0BF-2976-490A-9F76-23FBF82DB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4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8B6EE-2A88-40B2-BD45-E7018930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4C491-9286-4045-A964-313246F5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98AD7-F903-48BF-9B6D-A2A083A3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6271B-7E7D-4CC9-8822-73E861FBC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72B13-4ECC-4BD6-B096-91B88DD6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1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D15CA-DC49-4006-BC13-BE99F2F77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C4DE5-4C9C-4E60-99D8-A09AEC20F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A2824-732D-4ADB-B6DE-CA674D1A3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1DCF-B5AB-4765-AEAA-C0AB6B02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386FB-2AE3-44F3-A857-55DAB22D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5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12E3-E8CB-49BF-8CAB-C6B86BC5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92E2A-9089-4720-BFAF-48ACF19F1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ADDD1-60D6-4D8A-97FB-5EB7DD65B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498B6-7171-45D4-BBBD-BC1C1698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81999-BF55-4DC4-8AA8-388E2255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AA042-A5B8-46A7-B4EF-3C5E33AC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5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B5B14-3739-4C96-B789-364779EC3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606AE-23A5-4F08-BD9F-623622087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C50C6-2ECF-4BD7-987F-FAE42BF80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36BC-7124-4847-A953-BAAE23BC9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2F5D0-B89B-4195-913D-EF590BC36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111D4E-3EDF-4FC5-80B8-64E7DAA3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22CE0C-DF86-451E-B433-10B7B145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46D18C-DFBB-4A7F-A3B9-149ED41D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2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DEAB-5C31-44AB-B7B1-C7EBDFBE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4B03F-9BE4-46DB-839D-70F275FA3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767AF-400F-4567-BC53-75911AFE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26DE0-37D1-4628-B866-3BD3AD7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3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858F5-6378-48D4-A241-901135E9C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ECF0-723F-4135-B6E7-187579AD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CE2E4-FBB6-42D6-B104-A4964905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2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0A28-CB34-468E-9D47-37C417DB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B6487-E3D4-41FA-A590-D27E49FC9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B47E8-9011-461D-ADC2-DB9868D33D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2E3B6-CD61-484F-95F3-09E8BD95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52301-9D5B-407F-8A0B-02C82D80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3E1E1-68CE-45A4-BC34-08040CD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2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585AC-BC8B-4D73-8623-B3DFC15C5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83A5B-F19B-478A-8F1E-CCEEDB4B8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E8C4E-9B2E-404B-84D5-8024CA840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0D282-6E8D-45D4-8F7F-079FE86B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4D77E-9200-42D4-9A4A-15BE665E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37799-0DB4-4833-B8C0-FC7D85CB5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7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76C9A4-3450-4F4B-9C2F-54A4008FD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44BE4-EB5C-4DF1-9CF2-99A8CD0FF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5E3A2-496D-4586-95D5-16020BAEC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E1E1F-6BF7-410C-8A87-0A7171DF7F4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E14D3-4CA1-4E2B-8830-2CF97828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6EC4A-9274-446F-B96A-1691916D7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2EB3-FECE-492F-B22D-4575ABFCF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7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24.png"/><Relationship Id="rId4" Type="http://schemas.openxmlformats.org/officeDocument/2006/relationships/image" Target="../media/image1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70722-72D4-48ED-9DC7-7F0CDEB70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Overfitting and Underfitting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BCE50C-04B2-47F0-9023-21B45A906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1037769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97A7-4F41-46AD-B3CE-B93F4CA3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think about Bias &amp; Variance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585C0A-197C-49AB-BAC7-BAE7633A7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614" y="2240074"/>
            <a:ext cx="7240818" cy="344453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DB04841-B220-40EF-8630-3EB0D0C16937}"/>
                  </a:ext>
                </a:extLst>
              </p14:cNvPr>
              <p14:cNvContentPartPr/>
              <p14:nvPr/>
            </p14:nvContentPartPr>
            <p14:xfrm>
              <a:off x="7797960" y="4695480"/>
              <a:ext cx="11520" cy="9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DB04841-B220-40EF-8630-3EB0D0C169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23160" y="2626920"/>
                <a:ext cx="5791320" cy="212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241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8A2DE-182E-41B2-AB8C-52010C5A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and Variance: More Powerful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2CB8-5C34-4518-ACA9-013EC8502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56" y="1825625"/>
            <a:ext cx="3564610" cy="4351338"/>
          </a:xfrm>
        </p:spPr>
        <p:txBody>
          <a:bodyPr/>
          <a:lstStyle/>
          <a:p>
            <a:r>
              <a:rPr lang="en-US" dirty="0"/>
              <a:t>Powerful Models can represent complex concepts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Mistakes!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50DF75-189E-44CE-BF67-1D9BE89AF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437" y="1539613"/>
            <a:ext cx="7543998" cy="45364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D26FB4-12F0-40C9-A29F-7F3DFF839813}"/>
              </a:ext>
            </a:extLst>
          </p:cNvPr>
          <p:cNvSpPr txBox="1"/>
          <p:nvPr/>
        </p:nvSpPr>
        <p:spPr>
          <a:xfrm>
            <a:off x="4992621" y="1502459"/>
            <a:ext cx="1103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</a:t>
            </a:r>
          </a:p>
          <a:p>
            <a:r>
              <a:rPr lang="en-US" dirty="0"/>
              <a:t>Predicts 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57B46-246D-4328-845C-CC82999F4730}"/>
              </a:ext>
            </a:extLst>
          </p:cNvPr>
          <p:cNvSpPr txBox="1"/>
          <p:nvPr/>
        </p:nvSpPr>
        <p:spPr>
          <a:xfrm>
            <a:off x="8313343" y="5133721"/>
            <a:ext cx="172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-</a:t>
            </a:r>
          </a:p>
        </p:txBody>
      </p:sp>
    </p:spTree>
    <p:extLst>
      <p:ext uri="{BB962C8B-B14F-4D97-AF65-F5344CB8AC3E}">
        <p14:creationId xmlns:p14="http://schemas.microsoft.com/office/powerpoint/2010/main" val="426194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998DCA-E61B-49B8-BF1C-C63C02B24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437" y="1534771"/>
            <a:ext cx="7547379" cy="45364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98A2DE-182E-41B2-AB8C-52010C5A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 and Variance: More Powerful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12CB8-5C34-4518-ACA9-013EC8502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956" y="1825625"/>
            <a:ext cx="3564610" cy="4351338"/>
          </a:xfrm>
        </p:spPr>
        <p:txBody>
          <a:bodyPr/>
          <a:lstStyle/>
          <a:p>
            <a:r>
              <a:rPr lang="en-US" dirty="0"/>
              <a:t>But get more data…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 good!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C4B71-A461-4371-9ACC-4B29A9E3F641}"/>
              </a:ext>
            </a:extLst>
          </p:cNvPr>
          <p:cNvSpPr txBox="1"/>
          <p:nvPr/>
        </p:nvSpPr>
        <p:spPr>
          <a:xfrm>
            <a:off x="4992621" y="1502459"/>
            <a:ext cx="1103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</a:t>
            </a:r>
          </a:p>
          <a:p>
            <a:r>
              <a:rPr lang="en-US" dirty="0"/>
              <a:t>Predicts 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9F916-1E49-4FE8-88A2-742A09788496}"/>
              </a:ext>
            </a:extLst>
          </p:cNvPr>
          <p:cNvSpPr txBox="1"/>
          <p:nvPr/>
        </p:nvSpPr>
        <p:spPr>
          <a:xfrm>
            <a:off x="8313343" y="5133721"/>
            <a:ext cx="172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-</a:t>
            </a:r>
          </a:p>
        </p:txBody>
      </p:sp>
    </p:spTree>
    <p:extLst>
      <p:ext uri="{BB962C8B-B14F-4D97-AF65-F5344CB8AC3E}">
        <p14:creationId xmlns:p14="http://schemas.microsoft.com/office/powerpoint/2010/main" val="2783462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A20E-92F1-4C01-B7F9-57363EFE5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91892"/>
          </a:xfrm>
        </p:spPr>
        <p:txBody>
          <a:bodyPr/>
          <a:lstStyle/>
          <a:p>
            <a:r>
              <a:rPr lang="en-US" dirty="0"/>
              <a:t>Overfitting vs Underfitting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ACEC210-2301-44EB-8E65-5593C2DCB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769" y="579937"/>
            <a:ext cx="5157787" cy="823912"/>
          </a:xfrm>
        </p:spPr>
        <p:txBody>
          <a:bodyPr/>
          <a:lstStyle/>
          <a:p>
            <a:r>
              <a:rPr lang="en-US" dirty="0"/>
              <a:t>Overfitting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67D60B2-DBCF-470F-9763-3B0DE9CA9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2769" y="1403849"/>
            <a:ext cx="5893231" cy="3684588"/>
          </a:xfrm>
        </p:spPr>
        <p:txBody>
          <a:bodyPr>
            <a:normAutofit/>
          </a:bodyPr>
          <a:lstStyle/>
          <a:p>
            <a:r>
              <a:rPr lang="en-US" dirty="0"/>
              <a:t>Fitting the data too well</a:t>
            </a:r>
          </a:p>
          <a:p>
            <a:pPr lvl="1"/>
            <a:r>
              <a:rPr lang="en-US" dirty="0"/>
              <a:t>Features are noisy / uncorrelated to concept</a:t>
            </a:r>
          </a:p>
          <a:p>
            <a:pPr lvl="1"/>
            <a:r>
              <a:rPr lang="en-US" dirty="0"/>
              <a:t>Modeling process very sensitive (powerful)</a:t>
            </a:r>
          </a:p>
          <a:p>
            <a:pPr lvl="1"/>
            <a:r>
              <a:rPr lang="en-US" dirty="0"/>
              <a:t>Too much search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0873837-CA98-45DA-9078-B64EFC3E8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6805" y="579937"/>
            <a:ext cx="5183188" cy="823912"/>
          </a:xfrm>
        </p:spPr>
        <p:txBody>
          <a:bodyPr/>
          <a:lstStyle/>
          <a:p>
            <a:r>
              <a:rPr lang="en-US" dirty="0"/>
              <a:t>Underfitting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CE2FC51-B1B2-4893-A3A4-88EE2B6A8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56805" y="1403849"/>
            <a:ext cx="5183188" cy="3684588"/>
          </a:xfrm>
        </p:spPr>
        <p:txBody>
          <a:bodyPr>
            <a:normAutofit/>
          </a:bodyPr>
          <a:lstStyle/>
          <a:p>
            <a:r>
              <a:rPr lang="en-US" dirty="0"/>
              <a:t>Learning too little of the true concept</a:t>
            </a:r>
          </a:p>
          <a:p>
            <a:pPr lvl="1"/>
            <a:r>
              <a:rPr lang="en-US" dirty="0"/>
              <a:t>Features don’t capture concept</a:t>
            </a:r>
          </a:p>
          <a:p>
            <a:pPr lvl="1"/>
            <a:r>
              <a:rPr lang="en-US" dirty="0"/>
              <a:t>Too much bias in model</a:t>
            </a:r>
          </a:p>
          <a:p>
            <a:pPr lvl="1"/>
            <a:r>
              <a:rPr lang="en-US" dirty="0"/>
              <a:t>Too little search to fit model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CA0C8F8-E8EF-48D3-9A9C-EFAF4FA10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967" y="3864486"/>
            <a:ext cx="4584589" cy="2755631"/>
          </a:xfrm>
          <a:prstGeom prst="rect">
            <a:avLst/>
          </a:prstGeom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BEC8842-E2E2-4067-8B9A-26D1AA4316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668150"/>
              </p:ext>
            </p:extLst>
          </p:nvPr>
        </p:nvGraphicFramePr>
        <p:xfrm>
          <a:off x="6669198" y="38644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13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1" grpId="0" build="p"/>
      <p:bldGraphic spid="1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30789-C4BC-4E35-8E98-72F8F633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Features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170505-2CC8-4404-8CE9-932B5CB7D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49" y="3000572"/>
            <a:ext cx="3366967" cy="20192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069635-CD3E-4B15-8A9B-F783FF35C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610" y="2006331"/>
            <a:ext cx="3026664" cy="18192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642179-341C-4F8B-BB5F-1434E39098FB}"/>
                  </a:ext>
                </a:extLst>
              </p:cNvPr>
              <p:cNvSpPr txBox="1"/>
              <p:nvPr/>
            </p:nvSpPr>
            <p:spPr>
              <a:xfrm>
                <a:off x="6364892" y="3825549"/>
                <a:ext cx="14360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Throw 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642179-341C-4F8B-BB5F-1434E3909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92" y="3825549"/>
                <a:ext cx="1436099" cy="369332"/>
              </a:xfrm>
              <a:prstGeom prst="rect">
                <a:avLst/>
              </a:prstGeom>
              <a:blipFill>
                <a:blip r:embed="rId4"/>
                <a:stretch>
                  <a:fillRect l="-339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B77407BC-65D8-413B-9E96-B74D9022F8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9611" y="4668608"/>
            <a:ext cx="3026664" cy="18192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230CA9-961F-4391-AC8E-C300073A0651}"/>
                  </a:ext>
                </a:extLst>
              </p:cNvPr>
              <p:cNvSpPr txBox="1"/>
              <p:nvPr/>
            </p:nvSpPr>
            <p:spPr>
              <a:xfrm>
                <a:off x="6364893" y="6487827"/>
                <a:ext cx="905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ew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230CA9-961F-4391-AC8E-C300073A0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93" y="6487827"/>
                <a:ext cx="905312" cy="369332"/>
              </a:xfrm>
              <a:prstGeom prst="rect">
                <a:avLst/>
              </a:prstGeom>
              <a:blipFill>
                <a:blip r:embed="rId6"/>
                <a:stretch>
                  <a:fillRect l="-536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843710B-7223-45AF-B140-990AFD1779ED}"/>
              </a:ext>
            </a:extLst>
          </p:cNvPr>
          <p:cNvSpPr txBox="1"/>
          <p:nvPr/>
        </p:nvSpPr>
        <p:spPr>
          <a:xfrm>
            <a:off x="8962034" y="2162215"/>
            <a:ext cx="2852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much info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Won’t learn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Powerful -&gt; high variance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866C9-BEBA-4296-9674-765903E6CC6D}"/>
              </a:ext>
            </a:extLst>
          </p:cNvPr>
          <p:cNvSpPr txBox="1"/>
          <p:nvPr/>
        </p:nvSpPr>
        <p:spPr>
          <a:xfrm>
            <a:off x="8962034" y="4759618"/>
            <a:ext cx="28523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Captures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Simple model -&gt; low bias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Powerful -&gt; low variance</a:t>
            </a:r>
          </a:p>
        </p:txBody>
      </p:sp>
    </p:spTree>
    <p:extLst>
      <p:ext uri="{BB962C8B-B14F-4D97-AF65-F5344CB8AC3E}">
        <p14:creationId xmlns:p14="http://schemas.microsoft.com/office/powerpoint/2010/main" val="253603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7EFF-4EB1-47BF-A2CC-716582E9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Noise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552CCB-BBBE-41C8-A3B2-429FDB4F8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239" y="1497107"/>
            <a:ext cx="7835522" cy="46992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8B5894-C1DD-49C8-8B5A-547CBB1EA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666" y="3064306"/>
            <a:ext cx="238125" cy="1714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759AE6-6EE3-4142-95DE-FC44BA80F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396" y="2736945"/>
            <a:ext cx="238125" cy="171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5754C5-6A52-43F8-91EA-EA8DAE609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792" y="2978581"/>
            <a:ext cx="238125" cy="171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C024BDA-29B3-4FD6-BE97-6F08557B0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397" y="3257550"/>
            <a:ext cx="238125" cy="1714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DC5626-A640-4249-9D91-3F6A1760A1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8834" y="4629635"/>
            <a:ext cx="219075" cy="1714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C964CD-0F74-46FB-A42F-A068521852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9035" y="4288672"/>
            <a:ext cx="219075" cy="1714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6FB348A-D703-4F50-A93B-4A933E687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9662" y="3846721"/>
            <a:ext cx="219075" cy="1714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B5F282B-6C77-4D3B-9222-FE6BABD7A9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8611" y="4202947"/>
            <a:ext cx="219075" cy="1714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074551-B1F2-4757-9C4B-1DE42D5C7F3B}"/>
              </a:ext>
            </a:extLst>
          </p:cNvPr>
          <p:cNvSpPr txBox="1"/>
          <p:nvPr/>
        </p:nvSpPr>
        <p:spPr>
          <a:xfrm>
            <a:off x="7559562" y="6345764"/>
            <a:ext cx="4372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bias learner can’t fit noise, less affected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197C71-359C-45F7-961D-FABD4F9840AA}"/>
              </a:ext>
            </a:extLst>
          </p:cNvPr>
          <p:cNvSpPr txBox="1"/>
          <p:nvPr/>
        </p:nvSpPr>
        <p:spPr>
          <a:xfrm>
            <a:off x="373998" y="6345764"/>
            <a:ext cx="4025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bias learner can fit noise, can overfit</a:t>
            </a:r>
          </a:p>
        </p:txBody>
      </p:sp>
    </p:spTree>
    <p:extLst>
      <p:ext uri="{BB962C8B-B14F-4D97-AF65-F5344CB8AC3E}">
        <p14:creationId xmlns:p14="http://schemas.microsoft.com/office/powerpoint/2010/main" val="246621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C6E3-D354-44CA-9502-3CD252D2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1325563"/>
          </a:xfrm>
        </p:spPr>
        <p:txBody>
          <a:bodyPr/>
          <a:lstStyle/>
          <a:p>
            <a:r>
              <a:rPr lang="en-US" dirty="0"/>
              <a:t>The Power of a Model Building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7CB1B-4D1D-417B-83E4-C82FA768B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138722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Weaker Modeling Process</a:t>
            </a:r>
            <a:br>
              <a:rPr lang="en-US" dirty="0"/>
            </a:br>
            <a:r>
              <a:rPr lang="en-US" dirty="0"/>
              <a:t>( higher bias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C4A48-D4BE-4706-B36F-5FE02A1B9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62634"/>
            <a:ext cx="5157787" cy="3684588"/>
          </a:xfrm>
        </p:spPr>
        <p:txBody>
          <a:bodyPr>
            <a:normAutofit lnSpcReduction="10000"/>
          </a:bodyPr>
          <a:lstStyle/>
          <a:p>
            <a:endParaRPr lang="en-US" sz="2000" dirty="0"/>
          </a:p>
          <a:p>
            <a:r>
              <a:rPr lang="en-US" sz="2000" dirty="0"/>
              <a:t>Simple Model (e.g. linear)</a:t>
            </a:r>
          </a:p>
          <a:p>
            <a:r>
              <a:rPr lang="en-US" sz="2000" dirty="0"/>
              <a:t>Fixed sized Model (e.g. fixed # weights)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Small Feature Set (e.g. top 10 tokens)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Constrained Search (e.g. few iterations of gradient descent)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8EFEAB-F616-44B1-BCB3-6D26AFD37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38722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More Powerful Modeling Process</a:t>
            </a:r>
            <a:br>
              <a:rPr lang="en-US" dirty="0"/>
            </a:br>
            <a:r>
              <a:rPr lang="en-US" dirty="0"/>
              <a:t>(higher variance)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2669F-1628-487B-A8E3-ED35616CC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62634"/>
            <a:ext cx="5183188" cy="3684588"/>
          </a:xfrm>
        </p:spPr>
        <p:txBody>
          <a:bodyPr>
            <a:normAutofit lnSpcReduction="10000"/>
          </a:bodyPr>
          <a:lstStyle/>
          <a:p>
            <a:endParaRPr lang="en-US" sz="2000" dirty="0"/>
          </a:p>
          <a:p>
            <a:r>
              <a:rPr lang="en-US" sz="2000" dirty="0"/>
              <a:t>Complex Model (e.g. high order polynomial)</a:t>
            </a:r>
          </a:p>
          <a:p>
            <a:r>
              <a:rPr lang="en-US" sz="2000" dirty="0"/>
              <a:t>Scalable Model (e.g. decision tree)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Large Feature Set (e.g. every token in data)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Unconstrained Search (e.g. exhaustive search)</a:t>
            </a:r>
          </a:p>
        </p:txBody>
      </p:sp>
    </p:spTree>
    <p:extLst>
      <p:ext uri="{BB962C8B-B14F-4D97-AF65-F5344CB8AC3E}">
        <p14:creationId xmlns:p14="http://schemas.microsoft.com/office/powerpoint/2010/main" val="154060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EAF6-F3CC-4F00-A669-8FAB761E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Under/Over-fitting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0727DF-1816-45AC-85EE-0502F8EB5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079" y="1690688"/>
            <a:ext cx="5547841" cy="43346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1FAFBD-BB60-44F5-A314-F4848C67E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2079" y="1690688"/>
            <a:ext cx="5547841" cy="43346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32E026-63E5-497E-9568-2F3A430469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2079" y="1690688"/>
            <a:ext cx="5547841" cy="43346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985005-490D-4E9D-A5A6-6A843E90A3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2079" y="1690688"/>
            <a:ext cx="5547841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8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958DC-C5F0-45F7-812A-5C6871EE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Control Decision Tree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9447-4CCF-4AFD-8ED5-8710E95D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</a:t>
            </a:r>
            <a:r>
              <a:rPr lang="en-US" dirty="0" err="1"/>
              <a:t>minToSplit</a:t>
            </a:r>
            <a:endParaRPr lang="en-US" dirty="0"/>
          </a:p>
          <a:p>
            <a:r>
              <a:rPr lang="en-US" dirty="0"/>
              <a:t>Increase </a:t>
            </a:r>
            <a:r>
              <a:rPr lang="en-US" dirty="0" err="1"/>
              <a:t>minGainToSplit</a:t>
            </a:r>
            <a:endParaRPr lang="en-US" dirty="0"/>
          </a:p>
          <a:p>
            <a:r>
              <a:rPr lang="en-US" dirty="0"/>
              <a:t>Limit total number of Nodes</a:t>
            </a:r>
          </a:p>
          <a:p>
            <a:r>
              <a:rPr lang="en-US" dirty="0"/>
              <a:t>Penalize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151D37-8DED-4EAD-9B39-33659E9806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53799" y="4984327"/>
                <a:ext cx="5452872" cy="10956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7151D37-8DED-4EAD-9B39-33659E980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799" y="4984327"/>
                <a:ext cx="5452872" cy="10956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9B0D6DC-2D94-401B-A0E7-21C7D74CCC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32904" y="5354450"/>
                <a:ext cx="2618232" cy="4369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𝐿𝑜𝑔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(#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𝑁𝑜𝑑𝑒𝑠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9B0D6DC-2D94-401B-A0E7-21C7D74CC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904" y="5354450"/>
                <a:ext cx="2618232" cy="436920"/>
              </a:xfrm>
              <a:prstGeom prst="rect">
                <a:avLst/>
              </a:prstGeom>
              <a:blipFill>
                <a:blip r:embed="rId3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57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A30BA-5456-42EB-8B06-FAB41D309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Control Logistic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59A44-DBDB-4538-92CF-85032026A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85415"/>
          </a:xfrm>
        </p:spPr>
        <p:txBody>
          <a:bodyPr/>
          <a:lstStyle/>
          <a:p>
            <a:r>
              <a:rPr lang="en-US" dirty="0"/>
              <a:t>Adjust Step Size</a:t>
            </a:r>
          </a:p>
          <a:p>
            <a:endParaRPr lang="en-US" dirty="0"/>
          </a:p>
          <a:p>
            <a:r>
              <a:rPr lang="en-US" dirty="0"/>
              <a:t>Adjust number of iterations / stopping criteria of Gradient Descent</a:t>
            </a:r>
          </a:p>
          <a:p>
            <a:endParaRPr lang="en-US" dirty="0"/>
          </a:p>
          <a:p>
            <a:r>
              <a:rPr lang="en-US" dirty="0"/>
              <a:t>Regularization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C7F0C0F-74FB-47B5-9E68-F5F2C278795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44534" y="4376422"/>
                <a:ext cx="5452872" cy="10956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C7F0C0F-74FB-47B5-9E68-F5F2C2787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534" y="4376422"/>
                <a:ext cx="5452872" cy="10956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4489F661-9C5D-4A8A-B164-C36F7C3DDB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12824" y="4376423"/>
                <a:ext cx="2618232" cy="10956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𝑊𝑒𝑖𝑔h𝑡𝑠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4489F661-9C5D-4A8A-B164-C36F7C3DD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824" y="4376423"/>
                <a:ext cx="2618232" cy="1095627"/>
              </a:xfrm>
              <a:prstGeom prst="rect">
                <a:avLst/>
              </a:prstGeom>
              <a:blipFill>
                <a:blip r:embed="rId3"/>
                <a:stretch>
                  <a:fillRect t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4245ED04-E13E-4FFE-A1F6-BE413BC9FD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12824" y="5698503"/>
                <a:ext cx="2618232" cy="109562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𝑊𝑒𝑖𝑔h𝑡𝑠</m:t>
                          </m:r>
                        </m:sup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4245ED04-E13E-4FFE-A1F6-BE413BC9F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824" y="5698503"/>
                <a:ext cx="2618232" cy="1095627"/>
              </a:xfrm>
              <a:prstGeom prst="rect">
                <a:avLst/>
              </a:prstGeom>
              <a:blipFill>
                <a:blip r:embed="rId4"/>
                <a:stretch>
                  <a:fillRect t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45B4F5A-1412-49FC-A9CB-AE9E58B28AD6}"/>
              </a:ext>
            </a:extLst>
          </p:cNvPr>
          <p:cNvCxnSpPr/>
          <p:nvPr/>
        </p:nvCxnSpPr>
        <p:spPr>
          <a:xfrm flipV="1">
            <a:off x="9631056" y="4149969"/>
            <a:ext cx="560206" cy="3610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B95A91-72B3-4554-B387-7B1163F61938}"/>
              </a:ext>
            </a:extLst>
          </p:cNvPr>
          <p:cNvSpPr txBox="1"/>
          <p:nvPr/>
        </p:nvSpPr>
        <p:spPr>
          <a:xfrm>
            <a:off x="10191262" y="3688304"/>
            <a:ext cx="1717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L-1 regularization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Built-in feature selection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41C1BF-A53C-4171-9869-1209D9ECF519}"/>
              </a:ext>
            </a:extLst>
          </p:cNvPr>
          <p:cNvCxnSpPr/>
          <p:nvPr/>
        </p:nvCxnSpPr>
        <p:spPr>
          <a:xfrm flipV="1">
            <a:off x="9631056" y="5593264"/>
            <a:ext cx="560206" cy="3610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4493AF6-C6FC-4128-8449-C85DAA82C425}"/>
              </a:ext>
            </a:extLst>
          </p:cNvPr>
          <p:cNvSpPr txBox="1"/>
          <p:nvPr/>
        </p:nvSpPr>
        <p:spPr>
          <a:xfrm>
            <a:off x="10191262" y="5131599"/>
            <a:ext cx="1335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L-2 regularization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Analytical solution</a:t>
            </a:r>
          </a:p>
        </p:txBody>
      </p:sp>
    </p:spTree>
    <p:extLst>
      <p:ext uri="{BB962C8B-B14F-4D97-AF65-F5344CB8AC3E}">
        <p14:creationId xmlns:p14="http://schemas.microsoft.com/office/powerpoint/2010/main" val="39210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38DE-BC2B-4395-9BAC-BE3EA491A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22"/>
            <a:ext cx="10515600" cy="555495"/>
          </a:xfrm>
        </p:spPr>
        <p:txBody>
          <a:bodyPr>
            <a:normAutofit fontScale="90000"/>
          </a:bodyPr>
          <a:lstStyle/>
          <a:p>
            <a:r>
              <a:rPr lang="en-US" dirty="0"/>
              <a:t>No Free Lunch Theorem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4FD7D7-5ED5-4D9D-BE83-DDC7DFD3C6DC}"/>
              </a:ext>
            </a:extLst>
          </p:cNvPr>
          <p:cNvSpPr txBox="1"/>
          <p:nvPr/>
        </p:nvSpPr>
        <p:spPr>
          <a:xfrm>
            <a:off x="6226099" y="2226123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Learner: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49E3AA-1032-4BE7-8763-B1323E2F434A}"/>
              </a:ext>
            </a:extLst>
          </p:cNvPr>
          <p:cNvSpPr txBox="1"/>
          <p:nvPr/>
        </p:nvSpPr>
        <p:spPr>
          <a:xfrm>
            <a:off x="6231301" y="1696879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Learner: 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3DCB53A-617C-4CEB-BF53-748AAAC0B3F0}"/>
              </a:ext>
            </a:extLst>
          </p:cNvPr>
          <p:cNvSpPr/>
          <p:nvPr/>
        </p:nvSpPr>
        <p:spPr>
          <a:xfrm>
            <a:off x="7367124" y="1696879"/>
            <a:ext cx="989045" cy="93928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05FB3-C23F-4265-9DC1-FA9EAEE767ED}"/>
              </a:ext>
            </a:extLst>
          </p:cNvPr>
          <p:cNvSpPr txBox="1"/>
          <p:nvPr/>
        </p:nvSpPr>
        <p:spPr>
          <a:xfrm>
            <a:off x="7367124" y="2629064"/>
            <a:ext cx="1002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BBBA8941-738F-4FAB-9C17-B6D27B5184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892043"/>
                  </p:ext>
                </p:extLst>
              </p:nvPr>
            </p:nvGraphicFramePr>
            <p:xfrm>
              <a:off x="9390712" y="3139937"/>
              <a:ext cx="298768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8768">
                      <a:extLst>
                        <a:ext uri="{9D8B030D-6E8A-4147-A177-3AD203B41FA5}">
                          <a16:colId xmlns:a16="http://schemas.microsoft.com/office/drawing/2014/main" val="369991439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40322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075734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717181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68723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55577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368979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10">
                <a:extLst>
                  <a:ext uri="{FF2B5EF4-FFF2-40B4-BE49-F238E27FC236}">
                    <a16:creationId xmlns:a16="http://schemas.microsoft.com/office/drawing/2014/main" id="{BBBA8941-738F-4FAB-9C17-B6D27B5184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54892043"/>
                  </p:ext>
                </p:extLst>
              </p:nvPr>
            </p:nvGraphicFramePr>
            <p:xfrm>
              <a:off x="9390712" y="3139937"/>
              <a:ext cx="298768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8768">
                      <a:extLst>
                        <a:ext uri="{9D8B030D-6E8A-4147-A177-3AD203B41FA5}">
                          <a16:colId xmlns:a16="http://schemas.microsoft.com/office/drawing/2014/main" val="369991439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" t="-1639" r="-4000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403220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6075734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717181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68723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55577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3689794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B841EA20-A76D-4396-A549-44B1C1F8FE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3771452"/>
                  </p:ext>
                </p:extLst>
              </p:nvPr>
            </p:nvGraphicFramePr>
            <p:xfrm>
              <a:off x="10948540" y="3139937"/>
              <a:ext cx="39810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8106">
                      <a:extLst>
                        <a:ext uri="{9D8B030D-6E8A-4147-A177-3AD203B41FA5}">
                          <a16:colId xmlns:a16="http://schemas.microsoft.com/office/drawing/2014/main" val="37255548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0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Ϝ</m:t>
                                    </m:r>
                                  </m:e>
                                  <m:sup>
                                    <m:r>
                                      <a:rPr lang="en-US" sz="1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184288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3240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202141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4690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07259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829104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>
                <a:extLst>
                  <a:ext uri="{FF2B5EF4-FFF2-40B4-BE49-F238E27FC236}">
                    <a16:creationId xmlns:a16="http://schemas.microsoft.com/office/drawing/2014/main" id="{B841EA20-A76D-4396-A549-44B1C1F8FE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3771452"/>
                  </p:ext>
                </p:extLst>
              </p:nvPr>
            </p:nvGraphicFramePr>
            <p:xfrm>
              <a:off x="10948540" y="3139937"/>
              <a:ext cx="398106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8106">
                      <a:extLst>
                        <a:ext uri="{9D8B030D-6E8A-4147-A177-3AD203B41FA5}">
                          <a16:colId xmlns:a16="http://schemas.microsoft.com/office/drawing/2014/main" val="37255548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30" t="-1639" r="-3030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184288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32407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2021411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04690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07259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8291049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736D023C-ABA4-4B18-9754-4858E1A74A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9905948"/>
                  </p:ext>
                </p:extLst>
              </p:nvPr>
            </p:nvGraphicFramePr>
            <p:xfrm>
              <a:off x="10478386" y="3139937"/>
              <a:ext cx="470154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0154">
                      <a:extLst>
                        <a:ext uri="{9D8B030D-6E8A-4147-A177-3AD203B41FA5}">
                          <a16:colId xmlns:a16="http://schemas.microsoft.com/office/drawing/2014/main" val="290701924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10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Ϝ</m:t>
                                </m:r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040442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80691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2469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24303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80957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03033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736D023C-ABA4-4B18-9754-4858E1A74A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9905948"/>
                  </p:ext>
                </p:extLst>
              </p:nvPr>
            </p:nvGraphicFramePr>
            <p:xfrm>
              <a:off x="10478386" y="3139937"/>
              <a:ext cx="470154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70154">
                      <a:extLst>
                        <a:ext uri="{9D8B030D-6E8A-4147-A177-3AD203B41FA5}">
                          <a16:colId xmlns:a16="http://schemas.microsoft.com/office/drawing/2014/main" val="290701924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266" t="-1639" r="-2532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442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80691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24696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24303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80957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03033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156850-722E-4AC3-8391-D2E5CADC6428}"/>
                  </a:ext>
                </a:extLst>
              </p:cNvPr>
              <p:cNvSpPr txBox="1"/>
              <p:nvPr/>
            </p:nvSpPr>
            <p:spPr>
              <a:xfrm>
                <a:off x="7611619" y="591493"/>
                <a:ext cx="1089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𝐴𝑐𝑐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100%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𝐴𝑐𝑐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50%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6156850-722E-4AC3-8391-D2E5CADC6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619" y="591493"/>
                <a:ext cx="1089722" cy="461665"/>
              </a:xfrm>
              <a:prstGeom prst="rect">
                <a:avLst/>
              </a:prstGeom>
              <a:blipFill>
                <a:blip r:embed="rId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4565B6-E092-432F-93D6-AD2FF0C14F2B}"/>
              </a:ext>
            </a:extLst>
          </p:cNvPr>
          <p:cNvCxnSpPr>
            <a:cxnSpLocks/>
            <a:stCxn id="8" idx="0"/>
            <a:endCxn id="14" idx="2"/>
          </p:cNvCxnSpPr>
          <p:nvPr/>
        </p:nvCxnSpPr>
        <p:spPr>
          <a:xfrm flipV="1">
            <a:off x="7861647" y="1053158"/>
            <a:ext cx="294833" cy="6437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536913-48F0-4E5C-A5FA-94B23D741F12}"/>
                  </a:ext>
                </a:extLst>
              </p:cNvPr>
              <p:cNvSpPr txBox="1"/>
              <p:nvPr/>
            </p:nvSpPr>
            <p:spPr>
              <a:xfrm>
                <a:off x="9558920" y="1270649"/>
                <a:ext cx="2416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r>
                  <a:rPr lang="en-US" sz="1400" dirty="0"/>
                  <a:t> – set of all possible concepts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536913-48F0-4E5C-A5FA-94B23D741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920" y="1270649"/>
                <a:ext cx="2416046" cy="307777"/>
              </a:xfrm>
              <a:prstGeom prst="rect">
                <a:avLst/>
              </a:prstGeom>
              <a:blipFill>
                <a:blip r:embed="rId6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C429A1E3-93FE-40C8-BEE9-A6DFB7ECAE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0346582"/>
                  </p:ext>
                </p:extLst>
              </p:nvPr>
            </p:nvGraphicFramePr>
            <p:xfrm>
              <a:off x="9689480" y="3139937"/>
              <a:ext cx="409784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09784">
                      <a:extLst>
                        <a:ext uri="{9D8B030D-6E8A-4147-A177-3AD203B41FA5}">
                          <a16:colId xmlns:a16="http://schemas.microsoft.com/office/drawing/2014/main" val="11530818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66324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955735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278309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406888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815020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738253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C429A1E3-93FE-40C8-BEE9-A6DFB7ECAE2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0346582"/>
                  </p:ext>
                </p:extLst>
              </p:nvPr>
            </p:nvGraphicFramePr>
            <p:xfrm>
              <a:off x="9689480" y="3139937"/>
              <a:ext cx="409784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09784">
                      <a:extLst>
                        <a:ext uri="{9D8B030D-6E8A-4147-A177-3AD203B41FA5}">
                          <a16:colId xmlns:a16="http://schemas.microsoft.com/office/drawing/2014/main" val="115308188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1471" t="-1639" r="-2941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66324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955735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278309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4068881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815020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738253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6921C152-3342-4CFB-9FE0-22378F8877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4042300"/>
                  </p:ext>
                </p:extLst>
              </p:nvPr>
            </p:nvGraphicFramePr>
            <p:xfrm>
              <a:off x="10099264" y="3139937"/>
              <a:ext cx="379122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9122">
                      <a:extLst>
                        <a:ext uri="{9D8B030D-6E8A-4147-A177-3AD203B41FA5}">
                          <a16:colId xmlns:a16="http://schemas.microsoft.com/office/drawing/2014/main" val="33765927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1399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699554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337423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07477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4007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7104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>
                <a:extLst>
                  <a:ext uri="{FF2B5EF4-FFF2-40B4-BE49-F238E27FC236}">
                    <a16:creationId xmlns:a16="http://schemas.microsoft.com/office/drawing/2014/main" id="{6921C152-3342-4CFB-9FE0-22378F8877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4042300"/>
                  </p:ext>
                </p:extLst>
              </p:nvPr>
            </p:nvGraphicFramePr>
            <p:xfrm>
              <a:off x="10099264" y="3139937"/>
              <a:ext cx="379122" cy="22250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79122">
                      <a:extLst>
                        <a:ext uri="{9D8B030D-6E8A-4147-A177-3AD203B41FA5}">
                          <a16:colId xmlns:a16="http://schemas.microsoft.com/office/drawing/2014/main" val="33765927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8"/>
                          <a:stretch>
                            <a:fillRect l="-1587" t="-1639" r="-3175" b="-5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1399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3699554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8337423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074774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1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40078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/>
                            <a:t>…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7104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C58A8CCA-B08B-466F-9E5D-79B48E18B66B}"/>
              </a:ext>
            </a:extLst>
          </p:cNvPr>
          <p:cNvSpPr/>
          <p:nvPr/>
        </p:nvSpPr>
        <p:spPr>
          <a:xfrm>
            <a:off x="10272421" y="1699208"/>
            <a:ext cx="989045" cy="93928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4D9A48-5A6F-43B2-91FC-02BC9B11BA57}"/>
              </a:ext>
            </a:extLst>
          </p:cNvPr>
          <p:cNvSpPr txBox="1"/>
          <p:nvPr/>
        </p:nvSpPr>
        <p:spPr>
          <a:xfrm>
            <a:off x="10097027" y="2636161"/>
            <a:ext cx="1415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Generalization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D7246A-B65B-4689-93AD-6BADDA3948FB}"/>
                  </a:ext>
                </a:extLst>
              </p:cNvPr>
              <p:cNvSpPr txBox="1"/>
              <p:nvPr/>
            </p:nvSpPr>
            <p:spPr>
              <a:xfrm>
                <a:off x="8622172" y="6097913"/>
                <a:ext cx="11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100%</a:t>
                </a: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50%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DD7246A-B65B-4689-93AD-6BADDA394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2172" y="6097913"/>
                <a:ext cx="1160382" cy="461665"/>
              </a:xfrm>
              <a:prstGeom prst="rect">
                <a:avLst/>
              </a:prstGeom>
              <a:blipFill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3CCB97B-0343-4E57-B82D-78B1D88B8C30}"/>
              </a:ext>
            </a:extLst>
          </p:cNvPr>
          <p:cNvCxnSpPr>
            <a:cxnSpLocks/>
            <a:stCxn id="24" idx="0"/>
            <a:endCxn id="13" idx="2"/>
          </p:cNvCxnSpPr>
          <p:nvPr/>
        </p:nvCxnSpPr>
        <p:spPr>
          <a:xfrm flipV="1">
            <a:off x="9202363" y="5364977"/>
            <a:ext cx="1511100" cy="7329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AC19180-032D-4618-B4C7-A3810ECA6CE9}"/>
                  </a:ext>
                </a:extLst>
              </p:cNvPr>
              <p:cNvSpPr txBox="1"/>
              <p:nvPr/>
            </p:nvSpPr>
            <p:spPr>
              <a:xfrm>
                <a:off x="10127437" y="6097913"/>
                <a:ext cx="11662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50%</a:t>
                </a: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200" dirty="0"/>
                  <a:t>: 100%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AC19180-032D-4618-B4C7-A3810ECA6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437" y="6097913"/>
                <a:ext cx="1166217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C9D0FA6-F4C3-404A-9969-C111266DDA28}"/>
              </a:ext>
            </a:extLst>
          </p:cNvPr>
          <p:cNvCxnSpPr>
            <a:cxnSpLocks/>
            <a:stCxn id="27" idx="0"/>
            <a:endCxn id="12" idx="2"/>
          </p:cNvCxnSpPr>
          <p:nvPr/>
        </p:nvCxnSpPr>
        <p:spPr>
          <a:xfrm flipV="1">
            <a:off x="10710546" y="5364977"/>
            <a:ext cx="437047" cy="7329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73AE14-F4FE-4AD2-B8CE-7E09C03C6184}"/>
                  </a:ext>
                </a:extLst>
              </p:cNvPr>
              <p:cNvSpPr txBox="1"/>
              <p:nvPr/>
            </p:nvSpPr>
            <p:spPr>
              <a:xfrm>
                <a:off x="407501" y="1143684"/>
                <a:ext cx="5259132" cy="1626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= Generalization Accuracy of learner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         = Accuracy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on non-training examples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r>
                  <a:rPr lang="en-US" dirty="0"/>
                  <a:t> = Set of all possible binary concepts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Theorem: For any learner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𝔽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𝐴𝑐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73AE14-F4FE-4AD2-B8CE-7E09C03C6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01" y="1143684"/>
                <a:ext cx="5259132" cy="1626856"/>
              </a:xfrm>
              <a:prstGeom prst="rect">
                <a:avLst/>
              </a:prstGeom>
              <a:blipFill>
                <a:blip r:embed="rId11"/>
                <a:stretch>
                  <a:fillRect l="-1043" t="-2256" b="-36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BC9EA04-1528-421B-838F-64CFC9F8EC34}"/>
                  </a:ext>
                </a:extLst>
              </p:cNvPr>
              <p:cNvSpPr txBox="1"/>
              <p:nvPr/>
            </p:nvSpPr>
            <p:spPr>
              <a:xfrm>
                <a:off x="407501" y="3800433"/>
                <a:ext cx="533017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Corollary: For any two learners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  </a:t>
                </a:r>
                <a:r>
                  <a:rPr lang="en-US" b="1" dirty="0"/>
                  <a:t>If</a:t>
                </a:r>
                <a:r>
                  <a:rPr lang="en-US" dirty="0"/>
                  <a:t>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 a learning problem </a:t>
                </a:r>
                <a:r>
                  <a:rPr lang="en-US" dirty="0" err="1"/>
                  <a:t>s.t.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b="0" dirty="0"/>
              </a:p>
              <a:p>
                <a:r>
                  <a:rPr lang="en-US" dirty="0"/>
                  <a:t>   </a:t>
                </a:r>
                <a:r>
                  <a:rPr lang="en-US" b="1" dirty="0"/>
                  <a:t>Then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 a learning problem </a:t>
                </a:r>
                <a:r>
                  <a:rPr lang="en-US" dirty="0" err="1"/>
                  <a:t>s.t.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𝐴𝑐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BC9EA04-1528-421B-838F-64CFC9F8E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01" y="3800433"/>
                <a:ext cx="5330177" cy="923330"/>
              </a:xfrm>
              <a:prstGeom prst="rect">
                <a:avLst/>
              </a:prstGeom>
              <a:blipFill>
                <a:blip r:embed="rId12"/>
                <a:stretch>
                  <a:fillRect l="-1030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BFB8FA1B-EDA2-4D5B-BE37-0DDC6FA34C9D}"/>
              </a:ext>
            </a:extLst>
          </p:cNvPr>
          <p:cNvSpPr/>
          <p:nvPr/>
        </p:nvSpPr>
        <p:spPr>
          <a:xfrm>
            <a:off x="407501" y="6328746"/>
            <a:ext cx="5108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Don’t expect your favorite learner to always be best!</a:t>
            </a:r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5297D30-4EF5-441E-B9CA-886A45DEB6FD}"/>
              </a:ext>
            </a:extLst>
          </p:cNvPr>
          <p:cNvSpPr/>
          <p:nvPr/>
        </p:nvSpPr>
        <p:spPr>
          <a:xfrm>
            <a:off x="8571722" y="2111307"/>
            <a:ext cx="1523985" cy="237551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D69A0EB-9E9A-4434-B657-54EB4176F111}"/>
              </a:ext>
            </a:extLst>
          </p:cNvPr>
          <p:cNvSpPr/>
          <p:nvPr/>
        </p:nvSpPr>
        <p:spPr>
          <a:xfrm>
            <a:off x="3079198" y="2226123"/>
            <a:ext cx="598722" cy="555942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DCC6C62-DE3D-4C4C-A84F-A5E6160F8F9C}"/>
              </a:ext>
            </a:extLst>
          </p:cNvPr>
          <p:cNvCxnSpPr>
            <a:cxnSpLocks/>
            <a:stCxn id="40" idx="5"/>
            <a:endCxn id="43" idx="1"/>
          </p:cNvCxnSpPr>
          <p:nvPr/>
        </p:nvCxnSpPr>
        <p:spPr>
          <a:xfrm>
            <a:off x="3590239" y="2700649"/>
            <a:ext cx="1668718" cy="6837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2395589-591F-4A4B-95CC-F669286E2B42}"/>
              </a:ext>
            </a:extLst>
          </p:cNvPr>
          <p:cNvSpPr txBox="1"/>
          <p:nvPr/>
        </p:nvSpPr>
        <p:spPr>
          <a:xfrm>
            <a:off x="5258957" y="3199696"/>
            <a:ext cx="3171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When all concepts equally likely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D30C16-AE94-4491-B9FD-4DB4736887DE}"/>
                  </a:ext>
                </a:extLst>
              </p:cNvPr>
              <p:cNvSpPr/>
              <p:nvPr/>
            </p:nvSpPr>
            <p:spPr>
              <a:xfrm>
                <a:off x="4690501" y="2220632"/>
                <a:ext cx="324127" cy="4956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D30C16-AE94-4491-B9FD-4DB4736887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501" y="2220632"/>
                <a:ext cx="324127" cy="495649"/>
              </a:xfrm>
              <a:prstGeom prst="rect">
                <a:avLst/>
              </a:prstGeom>
              <a:blipFill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102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4" grpId="0"/>
      <p:bldP spid="19" grpId="0"/>
      <p:bldP spid="22" grpId="0" animBg="1"/>
      <p:bldP spid="23" grpId="0"/>
      <p:bldP spid="24" grpId="0"/>
      <p:bldP spid="27" grpId="0"/>
      <p:bldP spid="33" grpId="0"/>
      <p:bldP spid="34" grpId="0" animBg="1"/>
      <p:bldP spid="40" grpId="0" animBg="1"/>
      <p:bldP spid="43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5180A-C0F3-482D-9541-DC8BA94A2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23782"/>
          </a:xfrm>
        </p:spPr>
        <p:txBody>
          <a:bodyPr/>
          <a:lstStyle/>
          <a:p>
            <a:r>
              <a:rPr lang="en-US" dirty="0"/>
              <a:t>Modeling to Balance Under &amp; Overfitting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4707-8E9F-43B9-BC70-99887C3538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127" y="1328840"/>
            <a:ext cx="5181600" cy="507533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Data</a:t>
            </a:r>
          </a:p>
          <a:p>
            <a:pPr lvl="1"/>
            <a:r>
              <a:rPr lang="en-US" dirty="0"/>
              <a:t>Amount</a:t>
            </a:r>
          </a:p>
          <a:p>
            <a:pPr lvl="2"/>
            <a:r>
              <a:rPr lang="en-US" dirty="0"/>
              <a:t>more data -&gt; less overfitting</a:t>
            </a:r>
          </a:p>
          <a:p>
            <a:pPr lvl="1"/>
            <a:r>
              <a:rPr lang="en-US" dirty="0"/>
              <a:t>Cleanliness</a:t>
            </a:r>
          </a:p>
          <a:p>
            <a:pPr lvl="2"/>
            <a:r>
              <a:rPr lang="en-US" dirty="0"/>
              <a:t>more noise -&gt; more overfitting</a:t>
            </a:r>
          </a:p>
          <a:p>
            <a:pPr lvl="2"/>
            <a:r>
              <a:rPr lang="en-US" dirty="0"/>
              <a:t>Label noise and context bugs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Learning Algorithms</a:t>
            </a:r>
          </a:p>
          <a:p>
            <a:pPr lvl="1"/>
            <a:r>
              <a:rPr lang="en-US" dirty="0"/>
              <a:t>Aligned with concept</a:t>
            </a:r>
          </a:p>
          <a:p>
            <a:pPr lvl="2"/>
            <a:r>
              <a:rPr lang="en-US" dirty="0"/>
              <a:t>better representation -&gt; less overfitting</a:t>
            </a:r>
          </a:p>
          <a:p>
            <a:pPr lvl="1"/>
            <a:r>
              <a:rPr lang="en-US" dirty="0"/>
              <a:t>Representative power</a:t>
            </a:r>
          </a:p>
          <a:p>
            <a:pPr lvl="2"/>
            <a:r>
              <a:rPr lang="en-US" dirty="0"/>
              <a:t>more power -&gt; less bias; more variance</a:t>
            </a:r>
          </a:p>
          <a:p>
            <a:pPr lvl="1"/>
            <a:r>
              <a:rPr lang="en-US" dirty="0"/>
              <a:t>Responsiveness to noise</a:t>
            </a:r>
          </a:p>
          <a:p>
            <a:pPr lvl="2"/>
            <a:r>
              <a:rPr lang="en-US" dirty="0"/>
              <a:t>sensitive model -&gt; more overfitting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35082-42F9-4B97-83AE-C12AA76E1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28840"/>
            <a:ext cx="5810935" cy="447332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Feature Sets</a:t>
            </a:r>
          </a:p>
          <a:p>
            <a:pPr lvl="1"/>
            <a:r>
              <a:rPr lang="en-US" dirty="0"/>
              <a:t>Feature engineering / selection</a:t>
            </a:r>
          </a:p>
          <a:p>
            <a:pPr lvl="2"/>
            <a:r>
              <a:rPr lang="en-US" dirty="0"/>
              <a:t>More features -&gt; generally less underfitting</a:t>
            </a:r>
          </a:p>
          <a:p>
            <a:pPr lvl="2"/>
            <a:r>
              <a:rPr lang="en-US" dirty="0"/>
              <a:t>Too many features -&gt; overfitting</a:t>
            </a:r>
          </a:p>
          <a:p>
            <a:pPr lvl="2"/>
            <a:r>
              <a:rPr lang="en-US" dirty="0"/>
              <a:t>Noisy features -&gt; lots of overfitting</a:t>
            </a:r>
          </a:p>
          <a:p>
            <a:endParaRPr lang="en-US" dirty="0"/>
          </a:p>
          <a:p>
            <a:r>
              <a:rPr lang="en-US" dirty="0"/>
              <a:t>Search and Computation</a:t>
            </a:r>
          </a:p>
          <a:p>
            <a:pPr lvl="1"/>
            <a:r>
              <a:rPr lang="en-US" dirty="0"/>
              <a:t>Less search -&gt; less overfitting, more underfitting</a:t>
            </a:r>
          </a:p>
          <a:p>
            <a:pPr lvl="1"/>
            <a:r>
              <a:rPr lang="en-US" dirty="0"/>
              <a:t>Constrained search -&gt; less overfitting, more underfitting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Parameter sweeps</a:t>
            </a:r>
          </a:p>
          <a:p>
            <a:pPr lvl="1"/>
            <a:r>
              <a:rPr lang="en-US" dirty="0"/>
              <a:t>Examine results, plot them</a:t>
            </a:r>
          </a:p>
          <a:p>
            <a:pPr lvl="1"/>
            <a:r>
              <a:rPr lang="en-US" dirty="0"/>
              <a:t>Ask why, investigate</a:t>
            </a:r>
          </a:p>
          <a:p>
            <a:pPr lvl="1"/>
            <a:r>
              <a:rPr lang="en-US" dirty="0"/>
              <a:t>Respond accordingly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5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189BB-BE6F-40A1-B693-1791AD05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Overfitting and Underfitting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A4967A-92A3-4AF4-A144-61E86CAF3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Bias / Variance tradeoff a primary challenge in machine learning</a:t>
            </a:r>
          </a:p>
          <a:p>
            <a:endParaRPr lang="en-US" dirty="0"/>
          </a:p>
          <a:p>
            <a:r>
              <a:rPr lang="en-US" dirty="0"/>
              <a:t>Internalize: More powerful modeling is not always better</a:t>
            </a:r>
          </a:p>
          <a:p>
            <a:endParaRPr lang="en-US" dirty="0"/>
          </a:p>
          <a:p>
            <a:r>
              <a:rPr lang="en-US" dirty="0"/>
              <a:t>Learn to identify overfitting and underfitting</a:t>
            </a:r>
          </a:p>
          <a:p>
            <a:endParaRPr lang="en-US" dirty="0"/>
          </a:p>
          <a:p>
            <a:r>
              <a:rPr lang="en-US" dirty="0"/>
              <a:t>Tuning parameters &amp; interpreting output correctly is key</a:t>
            </a:r>
          </a:p>
        </p:txBody>
      </p:sp>
    </p:spTree>
    <p:extLst>
      <p:ext uri="{BB962C8B-B14F-4D97-AF65-F5344CB8AC3E}">
        <p14:creationId xmlns:p14="http://schemas.microsoft.com/office/powerpoint/2010/main" val="282192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A4F7E-E3DD-4828-9F4E-3320E1121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832"/>
            <a:ext cx="10515600" cy="752476"/>
          </a:xfrm>
        </p:spPr>
        <p:txBody>
          <a:bodyPr/>
          <a:lstStyle/>
          <a:p>
            <a:r>
              <a:rPr lang="en-US" dirty="0"/>
              <a:t>Inductive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AD36-1663-4E84-85B0-EF9A78F81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739"/>
            <a:ext cx="10515600" cy="667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Assumptions you make about how likely any particular concept 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BFA08E-0203-4133-ACFC-16ECC7127F9D}"/>
              </a:ext>
            </a:extLst>
          </p:cNvPr>
          <p:cNvSpPr txBox="1"/>
          <p:nvPr/>
        </p:nvSpPr>
        <p:spPr>
          <a:xfrm>
            <a:off x="778259" y="2072640"/>
            <a:ext cx="30387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Structure: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Linear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Axis-aligned tree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Labels are clustered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0439B-E3CE-4A7D-AEF2-0A1564ECCC07}"/>
              </a:ext>
            </a:extLst>
          </p:cNvPr>
          <p:cNvSpPr txBox="1"/>
          <p:nvPr/>
        </p:nvSpPr>
        <p:spPr>
          <a:xfrm>
            <a:off x="4608579" y="2072640"/>
            <a:ext cx="2449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Selection: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 / Test / Validate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Cross Validation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22AEF0-B9C0-4724-8A18-5DF3806DF8DB}"/>
              </a:ext>
            </a:extLst>
          </p:cNvPr>
          <p:cNvSpPr txBox="1"/>
          <p:nvPr/>
        </p:nvSpPr>
        <p:spPr>
          <a:xfrm>
            <a:off x="8438899" y="2072640"/>
            <a:ext cx="2127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Concept Complexity: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Occam’s Razor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Regularization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C6FE91-3819-4250-8600-840C6026B674}"/>
              </a:ext>
            </a:extLst>
          </p:cNvPr>
          <p:cNvCxnSpPr>
            <a:cxnSpLocks/>
          </p:cNvCxnSpPr>
          <p:nvPr/>
        </p:nvCxnSpPr>
        <p:spPr>
          <a:xfrm flipH="1">
            <a:off x="2046223" y="3346027"/>
            <a:ext cx="141564" cy="1942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19443E-B9B3-442C-A030-C75501F827E2}"/>
              </a:ext>
            </a:extLst>
          </p:cNvPr>
          <p:cNvCxnSpPr>
            <a:cxnSpLocks/>
          </p:cNvCxnSpPr>
          <p:nvPr/>
        </p:nvCxnSpPr>
        <p:spPr>
          <a:xfrm>
            <a:off x="5554133" y="2959947"/>
            <a:ext cx="83290" cy="5803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528B11-801F-48F8-B25F-C47C680F65DB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9502813" y="2995970"/>
            <a:ext cx="256864" cy="4634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950551C-C1DF-472B-9259-EB7CF3ACDD6E}"/>
              </a:ext>
            </a:extLst>
          </p:cNvPr>
          <p:cNvSpPr txBox="1"/>
          <p:nvPr/>
        </p:nvSpPr>
        <p:spPr>
          <a:xfrm>
            <a:off x="639092" y="3459387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Choose Learning Algorithm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D029B7-65A8-4A1A-94AF-0216B5CC733F}"/>
              </a:ext>
            </a:extLst>
          </p:cNvPr>
          <p:cNvSpPr txBox="1"/>
          <p:nvPr/>
        </p:nvSpPr>
        <p:spPr>
          <a:xfrm>
            <a:off x="4964802" y="3459387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I.I.D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8201C5-46C1-4FF9-A50A-D326677D3F6D}"/>
              </a:ext>
            </a:extLst>
          </p:cNvPr>
          <p:cNvSpPr txBox="1"/>
          <p:nvPr/>
        </p:nvSpPr>
        <p:spPr>
          <a:xfrm>
            <a:off x="8781219" y="3459387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Control Optimization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7DC2D2-03FC-4EE7-B692-F7016EFD9D56}"/>
                  </a:ext>
                </a:extLst>
              </p:cNvPr>
              <p:cNvSpPr txBox="1"/>
              <p:nvPr/>
            </p:nvSpPr>
            <p:spPr>
              <a:xfrm>
                <a:off x="838200" y="1123834"/>
                <a:ext cx="24160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r>
                  <a:rPr lang="en-US" sz="1400" dirty="0"/>
                  <a:t> – set of all possible concepts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57DC2D2-03FC-4EE7-B692-F7016EFD9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23834"/>
                <a:ext cx="2416046" cy="307777"/>
              </a:xfrm>
              <a:prstGeom prst="rect">
                <a:avLst/>
              </a:prstGeom>
              <a:blipFill>
                <a:blip r:embed="rId2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EA8230EF-1CE6-4784-8026-447FD5278499}"/>
              </a:ext>
            </a:extLst>
          </p:cNvPr>
          <p:cNvSpPr/>
          <p:nvPr/>
        </p:nvSpPr>
        <p:spPr>
          <a:xfrm>
            <a:off x="3817040" y="4213013"/>
            <a:ext cx="3038781" cy="251015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BA0CDC8-9998-4505-8CED-5C1DC17ACC0F}"/>
                  </a:ext>
                </a:extLst>
              </p:cNvPr>
              <p:cNvSpPr/>
              <p:nvPr/>
            </p:nvSpPr>
            <p:spPr>
              <a:xfrm>
                <a:off x="5093415" y="6199948"/>
                <a:ext cx="4860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𝔽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BA0CDC8-9998-4505-8CED-5C1DC17ACC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415" y="6199948"/>
                <a:ext cx="48603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>
            <a:extLst>
              <a:ext uri="{FF2B5EF4-FFF2-40B4-BE49-F238E27FC236}">
                <a16:creationId xmlns:a16="http://schemas.microsoft.com/office/drawing/2014/main" id="{8E35EC93-83C2-4900-A940-02A704C453AA}"/>
              </a:ext>
            </a:extLst>
          </p:cNvPr>
          <p:cNvSpPr/>
          <p:nvPr/>
        </p:nvSpPr>
        <p:spPr>
          <a:xfrm>
            <a:off x="6522720" y="5562917"/>
            <a:ext cx="88053" cy="9959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B8128DD-15FF-4EAB-9979-FA9B97218213}"/>
              </a:ext>
            </a:extLst>
          </p:cNvPr>
          <p:cNvCxnSpPr>
            <a:cxnSpLocks/>
            <a:stCxn id="25" idx="7"/>
            <a:endCxn id="28" idx="1"/>
          </p:cNvCxnSpPr>
          <p:nvPr/>
        </p:nvCxnSpPr>
        <p:spPr>
          <a:xfrm flipV="1">
            <a:off x="6597878" y="5277449"/>
            <a:ext cx="554762" cy="3000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814131B-4D34-46E0-8411-3B1ED2029C2B}"/>
              </a:ext>
            </a:extLst>
          </p:cNvPr>
          <p:cNvSpPr txBox="1"/>
          <p:nvPr/>
        </p:nvSpPr>
        <p:spPr>
          <a:xfrm>
            <a:off x="7152640" y="4954283"/>
            <a:ext cx="3199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Concepts you might learn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using a particular inductive bias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D6E97E-72A0-4797-888C-7059710FB099}"/>
              </a:ext>
            </a:extLst>
          </p:cNvPr>
          <p:cNvSpPr/>
          <p:nvPr/>
        </p:nvSpPr>
        <p:spPr>
          <a:xfrm>
            <a:off x="379078" y="1673153"/>
            <a:ext cx="3145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Common Assumptions: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0AF7A11-5F70-4195-B28F-24C1A856305F}"/>
                  </a:ext>
                </a:extLst>
              </p:cNvPr>
              <p:cNvSpPr txBox="1"/>
              <p:nvPr/>
            </p:nvSpPr>
            <p:spPr>
              <a:xfrm>
                <a:off x="128474" y="4815559"/>
                <a:ext cx="3236044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ML techniques you’ll in common use:</a:t>
                </a:r>
              </a:p>
              <a:p>
                <a:r>
                  <a:rPr lang="en-US" sz="1400" dirty="0"/>
                  <a:t>   - Generally useful Inductive biases</a:t>
                </a:r>
              </a:p>
              <a:p>
                <a:r>
                  <a:rPr lang="en-US" sz="1400" dirty="0"/>
                  <a:t>   - Stood the test of time</a:t>
                </a:r>
              </a:p>
              <a:p>
                <a:endParaRPr lang="en-US" sz="1400" dirty="0"/>
              </a:p>
              <a:p>
                <a:r>
                  <a:rPr lang="en-US" sz="1400" dirty="0"/>
                  <a:t>Stronger algorithms can learn more of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𝔽</m:t>
                    </m:r>
                  </m:oMath>
                </a14:m>
                <a:endParaRPr lang="en-US" sz="1400" dirty="0">
                  <a:ea typeface="Cambria Math" panose="02040503050406030204" pitchFamily="18" charset="0"/>
                </a:endParaRPr>
              </a:p>
              <a:p>
                <a:endParaRPr lang="en-US" sz="1400" dirty="0"/>
              </a:p>
              <a:p>
                <a:r>
                  <a:rPr lang="en-US" sz="1400" dirty="0"/>
                  <a:t>Extra power comes with a cost…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0AF7A11-5F70-4195-B28F-24C1A8563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74" y="4815559"/>
                <a:ext cx="3236044" cy="1600438"/>
              </a:xfrm>
              <a:prstGeom prst="rect">
                <a:avLst/>
              </a:prstGeom>
              <a:blipFill>
                <a:blip r:embed="rId4"/>
                <a:stretch>
                  <a:fillRect l="-565" t="-763" b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6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4" grpId="0"/>
      <p:bldP spid="15" grpId="0"/>
      <p:bldP spid="17" grpId="0"/>
      <p:bldP spid="23" grpId="0" animBg="1"/>
      <p:bldP spid="24" grpId="0"/>
      <p:bldP spid="25" grpId="0" animBg="1"/>
      <p:bldP spid="28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ADAEE3-3E06-4B4D-837A-7B9222908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Bias and Variance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3C6C5EB-98A8-43F3-AA5D-47AA9172D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Bias – error caused because the model can not represent the concept</a:t>
            </a:r>
          </a:p>
          <a:p>
            <a:endParaRPr lang="en-US" dirty="0"/>
          </a:p>
          <a:p>
            <a:r>
              <a:rPr lang="en-US" dirty="0"/>
              <a:t>Variance – error caused because the learning algorithm overreacts to small changes in the training data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/>
              <a:t>TotalLoss</a:t>
            </a:r>
            <a:r>
              <a:rPr lang="en-US" dirty="0"/>
              <a:t> = Bias + Variance (+ noise)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7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0F9F-ED06-4EDD-B87C-C6E7242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Bias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4FEA4-5873-4BE3-97AE-DA05BA7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90688"/>
            <a:ext cx="4240530" cy="4351338"/>
          </a:xfrm>
        </p:spPr>
        <p:txBody>
          <a:bodyPr/>
          <a:lstStyle/>
          <a:p>
            <a:r>
              <a:rPr lang="en-US" dirty="0"/>
              <a:t>Goal: produce a model that matches this concept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EB0DEB-0A6F-463F-BF59-ED0E7CFA6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82" y="1612307"/>
            <a:ext cx="6800850" cy="40877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CCD5A1-37F3-4129-BFB1-F28C1D96E53F}"/>
              </a:ext>
            </a:extLst>
          </p:cNvPr>
          <p:cNvSpPr txBox="1"/>
          <p:nvPr/>
        </p:nvSpPr>
        <p:spPr>
          <a:xfrm>
            <a:off x="7438227" y="5700052"/>
            <a:ext cx="143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True Concept</a:t>
            </a:r>
          </a:p>
        </p:txBody>
      </p:sp>
    </p:spTree>
    <p:extLst>
      <p:ext uri="{BB962C8B-B14F-4D97-AF65-F5344CB8AC3E}">
        <p14:creationId xmlns:p14="http://schemas.microsoft.com/office/powerpoint/2010/main" val="127085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0F9F-ED06-4EDD-B87C-C6E7242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Bias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4FEA4-5873-4BE3-97AE-DA05BA7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90688"/>
            <a:ext cx="4240530" cy="4351338"/>
          </a:xfrm>
        </p:spPr>
        <p:txBody>
          <a:bodyPr/>
          <a:lstStyle/>
          <a:p>
            <a:r>
              <a:rPr lang="en-US" dirty="0"/>
              <a:t>Goal: produce a model that matches this concept</a:t>
            </a:r>
          </a:p>
          <a:p>
            <a:r>
              <a:rPr lang="en-US" dirty="0"/>
              <a:t>Training Data for the concept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CD5A1-37F3-4129-BFB1-F28C1D96E53F}"/>
              </a:ext>
            </a:extLst>
          </p:cNvPr>
          <p:cNvSpPr txBox="1"/>
          <p:nvPr/>
        </p:nvSpPr>
        <p:spPr>
          <a:xfrm>
            <a:off x="7477077" y="5672694"/>
            <a:ext cx="1430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E10762-9420-4D94-A48E-35BB17D62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847" y="1611553"/>
            <a:ext cx="6803136" cy="408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5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801807-1A12-4824-A84C-FC405F36A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740" y="1524463"/>
            <a:ext cx="6777326" cy="40700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070F9F-ED06-4EDD-B87C-C6E7242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Bias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4FEA4-5873-4BE3-97AE-DA05BA7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90688"/>
            <a:ext cx="4240530" cy="4351338"/>
          </a:xfrm>
        </p:spPr>
        <p:txBody>
          <a:bodyPr/>
          <a:lstStyle/>
          <a:p>
            <a:r>
              <a:rPr lang="en-US" dirty="0"/>
              <a:t>Goal: produce a model that matches this concept</a:t>
            </a:r>
          </a:p>
          <a:p>
            <a:r>
              <a:rPr lang="en-US" dirty="0"/>
              <a:t>Training Data for concept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Bias: Can’t represent it…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CD5A1-37F3-4129-BFB1-F28C1D96E53F}"/>
              </a:ext>
            </a:extLst>
          </p:cNvPr>
          <p:cNvSpPr txBox="1"/>
          <p:nvPr/>
        </p:nvSpPr>
        <p:spPr>
          <a:xfrm>
            <a:off x="7234153" y="5594468"/>
            <a:ext cx="186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Fit a Linear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9F7CFC-47E8-4EE4-B3B2-6E5AB2A119F9}"/>
              </a:ext>
            </a:extLst>
          </p:cNvPr>
          <p:cNvSpPr txBox="1"/>
          <p:nvPr/>
        </p:nvSpPr>
        <p:spPr>
          <a:xfrm>
            <a:off x="8035290" y="102790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Bias Mistakes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C70D02-20BA-41A8-A313-3DC899C0AA8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8755199" y="1397238"/>
            <a:ext cx="1268911" cy="119737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F2E8F8B-C946-43D3-A668-667AB5B63A60}"/>
              </a:ext>
            </a:extLst>
          </p:cNvPr>
          <p:cNvCxnSpPr>
            <a:stCxn id="5" idx="2"/>
          </p:cNvCxnSpPr>
          <p:nvPr/>
        </p:nvCxnSpPr>
        <p:spPr>
          <a:xfrm flipH="1">
            <a:off x="7578095" y="1397238"/>
            <a:ext cx="1177104" cy="2854722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5E79725-2BBE-4E3B-B5E7-448E458409A4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5431839" y="1397238"/>
            <a:ext cx="3323360" cy="246911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4DAE475-0015-45EF-B2DD-262FCC777853}"/>
              </a:ext>
            </a:extLst>
          </p:cNvPr>
          <p:cNvSpPr txBox="1"/>
          <p:nvPr/>
        </p:nvSpPr>
        <p:spPr>
          <a:xfrm>
            <a:off x="5213290" y="2447131"/>
            <a:ext cx="17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4154F6-5924-498F-8BCB-AABDFF625111}"/>
              </a:ext>
            </a:extLst>
          </p:cNvPr>
          <p:cNvSpPr txBox="1"/>
          <p:nvPr/>
        </p:nvSpPr>
        <p:spPr>
          <a:xfrm>
            <a:off x="8828980" y="4494775"/>
            <a:ext cx="172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-</a:t>
            </a:r>
          </a:p>
        </p:txBody>
      </p:sp>
    </p:spTree>
    <p:extLst>
      <p:ext uri="{BB962C8B-B14F-4D97-AF65-F5344CB8AC3E}">
        <p14:creationId xmlns:p14="http://schemas.microsoft.com/office/powerpoint/2010/main" val="230042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6C817A-23D2-4069-BA70-D9BABCB323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399" y="1483218"/>
            <a:ext cx="6846007" cy="41112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070F9F-ED06-4EDD-B87C-C6E7242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Variance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4FEA4-5873-4BE3-97AE-DA05BA7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90688"/>
            <a:ext cx="4240530" cy="4351338"/>
          </a:xfrm>
        </p:spPr>
        <p:txBody>
          <a:bodyPr/>
          <a:lstStyle/>
          <a:p>
            <a:r>
              <a:rPr lang="en-US" dirty="0"/>
              <a:t>Goal: produce a model that matches this concept</a:t>
            </a:r>
          </a:p>
          <a:p>
            <a:r>
              <a:rPr lang="en-US" dirty="0"/>
              <a:t>New data, new model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CD5A1-37F3-4129-BFB1-F28C1D96E53F}"/>
              </a:ext>
            </a:extLst>
          </p:cNvPr>
          <p:cNvSpPr txBox="1"/>
          <p:nvPr/>
        </p:nvSpPr>
        <p:spPr>
          <a:xfrm>
            <a:off x="7234153" y="5594468"/>
            <a:ext cx="186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Fit a Linear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DAE475-0015-45EF-B2DD-262FCC777853}"/>
              </a:ext>
            </a:extLst>
          </p:cNvPr>
          <p:cNvSpPr txBox="1"/>
          <p:nvPr/>
        </p:nvSpPr>
        <p:spPr>
          <a:xfrm>
            <a:off x="5213290" y="2332831"/>
            <a:ext cx="17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4154F6-5924-498F-8BCB-AABDFF625111}"/>
              </a:ext>
            </a:extLst>
          </p:cNvPr>
          <p:cNvSpPr txBox="1"/>
          <p:nvPr/>
        </p:nvSpPr>
        <p:spPr>
          <a:xfrm>
            <a:off x="8828980" y="4494775"/>
            <a:ext cx="172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4EF5D-7EF6-4F26-AD9C-4023203E7792}"/>
              </a:ext>
            </a:extLst>
          </p:cNvPr>
          <p:cNvSpPr txBox="1"/>
          <p:nvPr/>
        </p:nvSpPr>
        <p:spPr>
          <a:xfrm>
            <a:off x="7532176" y="901389"/>
            <a:ext cx="244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 Bias Mistakes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5F30DC-4C13-441F-99CF-85C4E03CC40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756542" y="1270721"/>
            <a:ext cx="824687" cy="614278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094A6C2-6D32-47B7-A11F-074D96A1EFF8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7789092" y="1270721"/>
            <a:ext cx="967450" cy="3593386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1FDB7CC-A95E-458D-ADCE-03298BF5F991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5897882" y="1270721"/>
            <a:ext cx="2858660" cy="3224054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A243C8-DAE1-4700-9CEE-0C4AD1F88790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756542" y="1270721"/>
            <a:ext cx="2328047" cy="536266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21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1F16AE-4691-4EA2-9FB4-D63CB9990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399" y="1441318"/>
            <a:ext cx="6885669" cy="41405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070F9F-ED06-4EDD-B87C-C6E724269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Variance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24FEA4-5873-4BE3-97AE-DA05BA7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690688"/>
            <a:ext cx="4240530" cy="4351338"/>
          </a:xfrm>
        </p:spPr>
        <p:txBody>
          <a:bodyPr/>
          <a:lstStyle/>
          <a:p>
            <a:r>
              <a:rPr lang="en-US" dirty="0"/>
              <a:t>Goal: produce a model that matches this concept</a:t>
            </a:r>
          </a:p>
          <a:p>
            <a:r>
              <a:rPr lang="en-US" dirty="0"/>
              <a:t>New data, new model</a:t>
            </a:r>
          </a:p>
          <a:p>
            <a:r>
              <a:rPr lang="en-US" dirty="0"/>
              <a:t>New data, new model…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Variance: Sensitivity to changes &amp; noise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CCD5A1-37F3-4129-BFB1-F28C1D96E53F}"/>
              </a:ext>
            </a:extLst>
          </p:cNvPr>
          <p:cNvSpPr txBox="1"/>
          <p:nvPr/>
        </p:nvSpPr>
        <p:spPr>
          <a:xfrm>
            <a:off x="7234153" y="5594468"/>
            <a:ext cx="186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Fit a Linear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DAE475-0015-45EF-B2DD-262FCC777853}"/>
              </a:ext>
            </a:extLst>
          </p:cNvPr>
          <p:cNvSpPr txBox="1"/>
          <p:nvPr/>
        </p:nvSpPr>
        <p:spPr>
          <a:xfrm>
            <a:off x="5213290" y="2332831"/>
            <a:ext cx="17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4154F6-5924-498F-8BCB-AABDFF625111}"/>
              </a:ext>
            </a:extLst>
          </p:cNvPr>
          <p:cNvSpPr txBox="1"/>
          <p:nvPr/>
        </p:nvSpPr>
        <p:spPr>
          <a:xfrm>
            <a:off x="9247434" y="3681691"/>
            <a:ext cx="1720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 Predicts 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4EF5D-7EF6-4F26-AD9C-4023203E7792}"/>
              </a:ext>
            </a:extLst>
          </p:cNvPr>
          <p:cNvSpPr txBox="1"/>
          <p:nvPr/>
        </p:nvSpPr>
        <p:spPr>
          <a:xfrm>
            <a:off x="7532176" y="901389"/>
            <a:ext cx="184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Mistakes will vary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1FDB7CC-A95E-458D-ADCE-03298BF5F991}"/>
              </a:ext>
            </a:extLst>
          </p:cNvPr>
          <p:cNvCxnSpPr>
            <a:cxnSpLocks/>
            <a:stCxn id="15" idx="2"/>
          </p:cNvCxnSpPr>
          <p:nvPr/>
        </p:nvCxnSpPr>
        <p:spPr>
          <a:xfrm flipH="1">
            <a:off x="7448604" y="1270721"/>
            <a:ext cx="1008482" cy="2158279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FA243C8-DAE1-4700-9CEE-0C4AD1F88790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8457086" y="1270721"/>
            <a:ext cx="1780738" cy="1797943"/>
          </a:xfrm>
          <a:prstGeom prst="straightConnector1">
            <a:avLst/>
          </a:prstGeom>
          <a:ln w="95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97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965</Words>
  <Application>Microsoft Office PowerPoint</Application>
  <PresentationFormat>Widescreen</PresentationFormat>
  <Paragraphs>245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Overfitting and Underfitting</vt:lpstr>
      <vt:lpstr>No Free Lunch Theorem</vt:lpstr>
      <vt:lpstr>Inductive Bias</vt:lpstr>
      <vt:lpstr>Statistical Bias and Variance</vt:lpstr>
      <vt:lpstr>Visualizing Bias</vt:lpstr>
      <vt:lpstr>Visualizing Bias</vt:lpstr>
      <vt:lpstr>Visualizing Bias</vt:lpstr>
      <vt:lpstr>Visualizing Variance</vt:lpstr>
      <vt:lpstr>Visualizing Variance</vt:lpstr>
      <vt:lpstr>Another way to think about Bias &amp; Variance</vt:lpstr>
      <vt:lpstr>Bias and Variance: More Powerful Model</vt:lpstr>
      <vt:lpstr>Bias and Variance: More Powerful Model</vt:lpstr>
      <vt:lpstr>Overfitting vs Underfitting</vt:lpstr>
      <vt:lpstr>The Effect of Features</vt:lpstr>
      <vt:lpstr>The Effect of Noise</vt:lpstr>
      <vt:lpstr>The Power of a Model Building Process</vt:lpstr>
      <vt:lpstr>Example of Under/Over-fitting</vt:lpstr>
      <vt:lpstr>Ways to Control Decision Tree Learning</vt:lpstr>
      <vt:lpstr>Ways to Control Logistic Regression</vt:lpstr>
      <vt:lpstr>Modeling to Balance Under &amp; Overfitting</vt:lpstr>
      <vt:lpstr>Summary of Overfitting and Underfitting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Overfitting and Underfitting</dc:title>
  <dc:creator>Geoff Hulten</dc:creator>
  <cp:lastModifiedBy>Geoff Hulten</cp:lastModifiedBy>
  <cp:revision>61</cp:revision>
  <dcterms:created xsi:type="dcterms:W3CDTF">2018-10-13T16:49:34Z</dcterms:created>
  <dcterms:modified xsi:type="dcterms:W3CDTF">2019-10-29T22:05:39Z</dcterms:modified>
</cp:coreProperties>
</file>