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8" r:id="rId6"/>
    <p:sldId id="262" r:id="rId7"/>
    <p:sldId id="261" r:id="rId8"/>
    <p:sldId id="260" r:id="rId9"/>
    <p:sldId id="279" r:id="rId10"/>
    <p:sldId id="264" r:id="rId11"/>
    <p:sldId id="277" r:id="rId12"/>
    <p:sldId id="265" r:id="rId13"/>
    <p:sldId id="266" r:id="rId14"/>
    <p:sldId id="272" r:id="rId15"/>
    <p:sldId id="267" r:id="rId16"/>
    <p:sldId id="268" r:id="rId17"/>
    <p:sldId id="276" r:id="rId18"/>
    <p:sldId id="273" r:id="rId19"/>
    <p:sldId id="274" r:id="rId20"/>
    <p:sldId id="275" r:id="rId21"/>
    <p:sldId id="271" r:id="rId22"/>
    <p:sldId id="27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162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C7730-3085-43F0-87C5-07592CA27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1C2141-9DA8-4D36-8485-6DD6758884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4697B1-B9F8-4AE8-A9AC-F25E8451F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E7DA-2185-4D8C-B0EB-519FD063A43F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FA99E6-CD8F-4C30-A8C8-809FF9C37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E78BC-0DF0-4694-93DD-B4303D93A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0E7D-B8FF-4C9D-8DA7-4BE18C1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925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421D9-8667-4015-81E5-0809CDB22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A5B851-C1C5-4EF1-8554-9AC2AFCDD8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8429C-DBCC-4B22-82B8-15C01AC2D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E7DA-2185-4D8C-B0EB-519FD063A43F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AFBFE-2A99-431E-8C80-82D00C59B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5F4186-C62E-4570-91D7-C34138822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0E7D-B8FF-4C9D-8DA7-4BE18C1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19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9F795C-D2F0-457B-8F3D-5CE8D75E3A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E40CFB-1605-47D7-A233-02BF77A3B8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0CADE-CEB6-470B-BE3E-0181844E2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E7DA-2185-4D8C-B0EB-519FD063A43F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964CA-890C-45A2-B4FB-230382186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E5842-01E0-4BD2-A823-736810C0B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0E7D-B8FF-4C9D-8DA7-4BE18C1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74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5C3D2-48EE-4640-9753-2630E18C4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24AD0-2DF4-430F-A899-3CC199F54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C3D4AA-5F4F-41F8-A562-E4CF3F994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E7DA-2185-4D8C-B0EB-519FD063A43F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A7086-72FF-4262-8CF3-500681FA5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3A5E7B-9EB1-4D17-8F80-79FACDFBA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0E7D-B8FF-4C9D-8DA7-4BE18C1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050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C3688-BCAE-46D6-AB64-CCB4F635C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7E93E6-BAA0-489F-9657-8F1DC2F4E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C0DAB1-FCB1-4938-AB43-6E219A461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E7DA-2185-4D8C-B0EB-519FD063A43F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02B087-D684-46FE-9536-49FF77CC3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ACD47-C38A-4B1F-B969-1458ED5C2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0E7D-B8FF-4C9D-8DA7-4BE18C1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78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D4284-C66A-496F-8D5E-5AF22F159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61FBC-E367-4A4D-9135-70EA05677A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AE18C-C5B1-4B15-B925-EB47CB1A8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4FDD0F-5428-4C23-A01D-BCAAD6BC1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E7DA-2185-4D8C-B0EB-519FD063A43F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6F0CA0-2A28-44E2-B5AB-DF1BFA3F3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4A8D41-EC77-4D6D-AE01-B838E955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0E7D-B8FF-4C9D-8DA7-4BE18C1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10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DEB09-9A9C-4D81-9029-541154A5C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38D1B6-F9EF-43AB-BF77-639B7E848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EC432D-FF4F-425A-BC6A-28BC3A42F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ABFE8A-2803-4C68-AA53-E3A9F853AD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506375-0A63-4900-8442-9BE7C42000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1E5D8E-EF8F-42D9-ADA0-72FBC8991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E7DA-2185-4D8C-B0EB-519FD063A43F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6E117B-D12E-40FE-B384-9F44E2ABB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596591-B98F-448B-97FE-F46B63DAA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0E7D-B8FF-4C9D-8DA7-4BE18C1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68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DA79F-ADFF-41D2-A7ED-90B3151E4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77E070-723B-4B26-B933-06DC6023C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E7DA-2185-4D8C-B0EB-519FD063A43F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5823C9-C48E-40CC-92DC-960348BC3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9AE4C3-A922-4BBF-A35C-E67A52CC5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0E7D-B8FF-4C9D-8DA7-4BE18C1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466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B82976-FE27-41E7-9258-E1F2EBC40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E7DA-2185-4D8C-B0EB-519FD063A43F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5CDEA3-6C07-4BDA-A4FD-766FAC6CC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C8AA5E-10CE-4A38-9381-6B62ABA6F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0E7D-B8FF-4C9D-8DA7-4BE18C1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158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F2E28-041B-4ABB-801E-00AC04549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4279B6-20CD-4EB0-ADE8-4061DCA80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BE2875-D563-448A-A16F-4EB3217F8B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02C3D7-9C16-4C5B-8620-30A380325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E7DA-2185-4D8C-B0EB-519FD063A43F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0C4965-4A7B-4DAD-A121-1FB0F6E83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4C7FD8-C0A7-47B1-A221-BD5EAA7F7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0E7D-B8FF-4C9D-8DA7-4BE18C1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235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71B22-F668-4D27-BF75-799C7608A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BEA0FC-4013-477A-8EFC-37EDD0190F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24ADD1-F409-4D5A-8B98-B1AA81437C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3F43B3-DD6F-4983-8D62-B49625583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E7DA-2185-4D8C-B0EB-519FD063A43F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FC06C5-2291-4830-977C-CCF333DA7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36D88F-2976-423F-9A9C-E049D1AA0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0E7D-B8FF-4C9D-8DA7-4BE18C1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252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EA45F-16E7-4120-900A-A35997516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8321B2-D7BD-4AF6-A05A-640EEB41B4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9DAF5-F715-4D03-AA5F-A91EE4525C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3E7DA-2185-4D8C-B0EB-519FD063A43F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6BA90-46A2-4F65-A791-2D4EF3D020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FE9BA-6C0D-4977-95AE-4780CC1DC9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40E7D-B8FF-4C9D-8DA7-4BE18C1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5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70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0.png"/><Relationship Id="rId5" Type="http://schemas.openxmlformats.org/officeDocument/2006/relationships/image" Target="../media/image15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18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22.png"/><Relationship Id="rId5" Type="http://schemas.openxmlformats.org/officeDocument/2006/relationships/image" Target="../media/image26.png"/><Relationship Id="rId10" Type="http://schemas.openxmlformats.org/officeDocument/2006/relationships/image" Target="../media/image21.png"/><Relationship Id="rId4" Type="http://schemas.openxmlformats.org/officeDocument/2006/relationships/image" Target="../media/image25.png"/><Relationship Id="rId9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0.png"/><Relationship Id="rId13" Type="http://schemas.openxmlformats.org/officeDocument/2006/relationships/image" Target="../media/image34.png"/><Relationship Id="rId7" Type="http://schemas.openxmlformats.org/officeDocument/2006/relationships/image" Target="../media/image250.png"/><Relationship Id="rId12" Type="http://schemas.openxmlformats.org/officeDocument/2006/relationships/image" Target="../media/image33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0.png"/><Relationship Id="rId11" Type="http://schemas.openxmlformats.org/officeDocument/2006/relationships/image" Target="../media/image28.png"/><Relationship Id="rId15" Type="http://schemas.openxmlformats.org/officeDocument/2006/relationships/image" Target="../media/image36.png"/><Relationship Id="rId10" Type="http://schemas.openxmlformats.org/officeDocument/2006/relationships/image" Target="../media/image190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0.png"/><Relationship Id="rId13" Type="http://schemas.openxmlformats.org/officeDocument/2006/relationships/image" Target="../media/image310.png"/><Relationship Id="rId3" Type="http://schemas.openxmlformats.org/officeDocument/2006/relationships/image" Target="../media/image210.png"/><Relationship Id="rId7" Type="http://schemas.openxmlformats.org/officeDocument/2006/relationships/image" Target="../media/image250.png"/><Relationship Id="rId12" Type="http://schemas.openxmlformats.org/officeDocument/2006/relationships/image" Target="../media/image38.png"/><Relationship Id="rId17" Type="http://schemas.openxmlformats.org/officeDocument/2006/relationships/image" Target="../media/image37.png"/><Relationship Id="rId2" Type="http://schemas.openxmlformats.org/officeDocument/2006/relationships/image" Target="../media/image200.png"/><Relationship Id="rId16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0.png"/><Relationship Id="rId11" Type="http://schemas.openxmlformats.org/officeDocument/2006/relationships/image" Target="../media/image31.png"/><Relationship Id="rId5" Type="http://schemas.openxmlformats.org/officeDocument/2006/relationships/image" Target="../media/image230.png"/><Relationship Id="rId15" Type="http://schemas.openxmlformats.org/officeDocument/2006/relationships/image" Target="../media/image32.png"/><Relationship Id="rId10" Type="http://schemas.openxmlformats.org/officeDocument/2006/relationships/image" Target="../media/image280.png"/><Relationship Id="rId4" Type="http://schemas.openxmlformats.org/officeDocument/2006/relationships/image" Target="../media/image220.png"/><Relationship Id="rId9" Type="http://schemas.openxmlformats.org/officeDocument/2006/relationships/image" Target="../media/image270.png"/><Relationship Id="rId14" Type="http://schemas.openxmlformats.org/officeDocument/2006/relationships/image" Target="../media/image3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0.png"/><Relationship Id="rId13" Type="http://schemas.openxmlformats.org/officeDocument/2006/relationships/image" Target="../media/image410.png"/><Relationship Id="rId7" Type="http://schemas.openxmlformats.org/officeDocument/2006/relationships/image" Target="../media/image351.png"/><Relationship Id="rId12" Type="http://schemas.openxmlformats.org/officeDocument/2006/relationships/image" Target="../media/image400.png"/><Relationship Id="rId2" Type="http://schemas.openxmlformats.org/officeDocument/2006/relationships/image" Target="../media/image200.png"/><Relationship Id="rId16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0.png"/><Relationship Id="rId11" Type="http://schemas.openxmlformats.org/officeDocument/2006/relationships/image" Target="../media/image390.png"/><Relationship Id="rId15" Type="http://schemas.openxmlformats.org/officeDocument/2006/relationships/image" Target="../media/image430.png"/><Relationship Id="rId10" Type="http://schemas.openxmlformats.org/officeDocument/2006/relationships/image" Target="../media/image43.png"/><Relationship Id="rId9" Type="http://schemas.openxmlformats.org/officeDocument/2006/relationships/image" Target="../media/image371.png"/><Relationship Id="rId14" Type="http://schemas.openxmlformats.org/officeDocument/2006/relationships/image" Target="../media/image42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0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5.jpg"/><Relationship Id="rId7" Type="http://schemas.openxmlformats.org/officeDocument/2006/relationships/image" Target="../media/image8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0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5" Type="http://schemas.openxmlformats.org/officeDocument/2006/relationships/image" Target="../media/image80.png"/><Relationship Id="rId4" Type="http://schemas.openxmlformats.org/officeDocument/2006/relationships/image" Target="../media/image70.pn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image" Target="../media/image1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g"/><Relationship Id="rId3" Type="http://schemas.openxmlformats.org/officeDocument/2006/relationships/image" Target="../media/image5.jpg"/><Relationship Id="rId7" Type="http://schemas.openxmlformats.org/officeDocument/2006/relationships/image" Target="../media/image1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11" Type="http://schemas.openxmlformats.org/officeDocument/2006/relationships/image" Target="../media/image16.jpg"/><Relationship Id="rId5" Type="http://schemas.openxmlformats.org/officeDocument/2006/relationships/image" Target="../media/image7.jpg"/><Relationship Id="rId10" Type="http://schemas.openxmlformats.org/officeDocument/2006/relationships/image" Target="../media/image9.jpg"/><Relationship Id="rId4" Type="http://schemas.openxmlformats.org/officeDocument/2006/relationships/image" Target="../media/image6.jpg"/><Relationship Id="rId9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93EE4-35EC-4BE9-A764-92D0612D42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Neural Networks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EF560C-0E8F-41DC-B545-11E39672E6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Geoff Hulten</a:t>
            </a:r>
          </a:p>
        </p:txBody>
      </p:sp>
    </p:spTree>
    <p:extLst>
      <p:ext uri="{BB962C8B-B14F-4D97-AF65-F5344CB8AC3E}">
        <p14:creationId xmlns:p14="http://schemas.microsoft.com/office/powerpoint/2010/main" val="830806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5B70C-32BC-4D8E-B7A4-EA45126ED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1898"/>
            <a:ext cx="10515600" cy="638485"/>
          </a:xfrm>
        </p:spPr>
        <p:txBody>
          <a:bodyPr>
            <a:normAutofit fontScale="90000"/>
          </a:bodyPr>
          <a:lstStyle/>
          <a:p>
            <a:r>
              <a:rPr lang="en-US" dirty="0"/>
              <a:t>Output Layer</a:t>
            </a:r>
          </a:p>
        </p:txBody>
      </p:sp>
      <p:pic>
        <p:nvPicPr>
          <p:cNvPr id="4" name="Picture 3" descr="A close up of a mans face&#10;&#10;Description generated with high confidence">
            <a:extLst>
              <a:ext uri="{FF2B5EF4-FFF2-40B4-BE49-F238E27FC236}">
                <a16:creationId xmlns:a16="http://schemas.microsoft.com/office/drawing/2014/main" id="{8E00E341-4186-4781-B29A-FCFA2BC851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762" y="3317488"/>
            <a:ext cx="914400" cy="914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286715-0DA8-4397-AD3C-A4B0C4EEF4E0}"/>
              </a:ext>
            </a:extLst>
          </p:cNvPr>
          <p:cNvSpPr txBox="1"/>
          <p:nvPr/>
        </p:nvSpPr>
        <p:spPr>
          <a:xfrm>
            <a:off x="761319" y="4251713"/>
            <a:ext cx="12652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576 Pixels</a:t>
            </a:r>
          </a:p>
          <a:p>
            <a:pPr algn="ctr"/>
            <a:r>
              <a:rPr lang="en-US" sz="1600" dirty="0"/>
              <a:t>(Normalized)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F6F9EB2-9AD8-4AFD-A0A8-E77E45D5A4F3}"/>
              </a:ext>
            </a:extLst>
          </p:cNvPr>
          <p:cNvSpPr/>
          <p:nvPr/>
        </p:nvSpPr>
        <p:spPr>
          <a:xfrm>
            <a:off x="4648280" y="2252547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31BE45D-13D7-40F6-B01B-7449DE3A43A3}"/>
              </a:ext>
            </a:extLst>
          </p:cNvPr>
          <p:cNvSpPr/>
          <p:nvPr/>
        </p:nvSpPr>
        <p:spPr>
          <a:xfrm>
            <a:off x="4648280" y="3070883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9A878F2-6F60-4072-9169-63847C92DF63}"/>
              </a:ext>
            </a:extLst>
          </p:cNvPr>
          <p:cNvSpPr/>
          <p:nvPr/>
        </p:nvSpPr>
        <p:spPr>
          <a:xfrm>
            <a:off x="4648280" y="3889219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989ADB4-51DD-486D-AF27-1A2BF271C8B8}"/>
              </a:ext>
            </a:extLst>
          </p:cNvPr>
          <p:cNvSpPr/>
          <p:nvPr/>
        </p:nvSpPr>
        <p:spPr>
          <a:xfrm>
            <a:off x="4648280" y="4707555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0F69CB8-0C7E-4182-A923-F9ECC7BA77B6}"/>
              </a:ext>
            </a:extLst>
          </p:cNvPr>
          <p:cNvCxnSpPr>
            <a:stCxn id="6" idx="2"/>
          </p:cNvCxnSpPr>
          <p:nvPr/>
        </p:nvCxnSpPr>
        <p:spPr>
          <a:xfrm flipH="1">
            <a:off x="936762" y="2520176"/>
            <a:ext cx="3711518" cy="79731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075FBC-BDB8-48D1-B6B7-6A11234CA28A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1280612" y="2520176"/>
            <a:ext cx="3367668" cy="8183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8669382-03DD-444E-BEEB-9222F232E45B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1670905" y="2520176"/>
            <a:ext cx="2977375" cy="8183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A7A21DB-6FE7-4F9B-84C7-1D7F308CBF97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1851162" y="2520176"/>
            <a:ext cx="2797118" cy="90324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9111484-7B93-45F9-B859-077AAE26E742}"/>
              </a:ext>
            </a:extLst>
          </p:cNvPr>
          <p:cNvCxnSpPr>
            <a:cxnSpLocks/>
          </p:cNvCxnSpPr>
          <p:nvPr/>
        </p:nvCxnSpPr>
        <p:spPr>
          <a:xfrm flipH="1">
            <a:off x="1670904" y="3306568"/>
            <a:ext cx="2977376" cy="61395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BA26BBF-D9E4-4DBA-B03F-823C7BA4D41F}"/>
              </a:ext>
            </a:extLst>
          </p:cNvPr>
          <p:cNvCxnSpPr>
            <a:cxnSpLocks/>
          </p:cNvCxnSpPr>
          <p:nvPr/>
        </p:nvCxnSpPr>
        <p:spPr>
          <a:xfrm flipH="1">
            <a:off x="1670904" y="3306568"/>
            <a:ext cx="2977376" cy="40376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545C21B-7B91-4606-B13D-90F4C0F8D1C5}"/>
              </a:ext>
            </a:extLst>
          </p:cNvPr>
          <p:cNvCxnSpPr>
            <a:cxnSpLocks/>
          </p:cNvCxnSpPr>
          <p:nvPr/>
        </p:nvCxnSpPr>
        <p:spPr>
          <a:xfrm flipH="1">
            <a:off x="1592846" y="3306568"/>
            <a:ext cx="3055435" cy="21292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FE032C4-BB82-4F4A-9EDC-74119C31D75D}"/>
              </a:ext>
            </a:extLst>
          </p:cNvPr>
          <p:cNvCxnSpPr>
            <a:cxnSpLocks/>
          </p:cNvCxnSpPr>
          <p:nvPr/>
        </p:nvCxnSpPr>
        <p:spPr>
          <a:xfrm flipH="1">
            <a:off x="1670904" y="3306568"/>
            <a:ext cx="2977376" cy="27834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17E22AF-2D42-4F38-87F2-F93691C85C80}"/>
              </a:ext>
            </a:extLst>
          </p:cNvPr>
          <p:cNvCxnSpPr>
            <a:cxnSpLocks/>
          </p:cNvCxnSpPr>
          <p:nvPr/>
        </p:nvCxnSpPr>
        <p:spPr>
          <a:xfrm flipH="1" flipV="1">
            <a:off x="1592846" y="3899732"/>
            <a:ext cx="3055434" cy="29057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DBD032C-91CC-436D-9435-38747D23631A}"/>
              </a:ext>
            </a:extLst>
          </p:cNvPr>
          <p:cNvCxnSpPr>
            <a:cxnSpLocks/>
          </p:cNvCxnSpPr>
          <p:nvPr/>
        </p:nvCxnSpPr>
        <p:spPr>
          <a:xfrm flipH="1" flipV="1">
            <a:off x="1615168" y="4038252"/>
            <a:ext cx="3033112" cy="15205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AE3C647-9ACF-44F5-8BCE-C70BCF8ABD1E}"/>
              </a:ext>
            </a:extLst>
          </p:cNvPr>
          <p:cNvCxnSpPr>
            <a:cxnSpLocks/>
          </p:cNvCxnSpPr>
          <p:nvPr/>
        </p:nvCxnSpPr>
        <p:spPr>
          <a:xfrm flipH="1" flipV="1">
            <a:off x="1393961" y="4105390"/>
            <a:ext cx="3254320" cy="8491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637F476-F75B-4A2F-A443-DA19BD5077D3}"/>
              </a:ext>
            </a:extLst>
          </p:cNvPr>
          <p:cNvCxnSpPr>
            <a:cxnSpLocks/>
          </p:cNvCxnSpPr>
          <p:nvPr/>
        </p:nvCxnSpPr>
        <p:spPr>
          <a:xfrm flipH="1" flipV="1">
            <a:off x="1481334" y="3815897"/>
            <a:ext cx="3166946" cy="37440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5586474-350D-4AC7-AF71-A7EEC8F05AC9}"/>
              </a:ext>
            </a:extLst>
          </p:cNvPr>
          <p:cNvCxnSpPr>
            <a:cxnSpLocks/>
          </p:cNvCxnSpPr>
          <p:nvPr/>
        </p:nvCxnSpPr>
        <p:spPr>
          <a:xfrm flipH="1" flipV="1">
            <a:off x="1537090" y="3977757"/>
            <a:ext cx="3111190" cy="98929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7F18057-5FBA-49E4-B792-37864BE3CC87}"/>
              </a:ext>
            </a:extLst>
          </p:cNvPr>
          <p:cNvCxnSpPr>
            <a:cxnSpLocks/>
          </p:cNvCxnSpPr>
          <p:nvPr/>
        </p:nvCxnSpPr>
        <p:spPr>
          <a:xfrm flipH="1" flipV="1">
            <a:off x="1592846" y="4147846"/>
            <a:ext cx="3055434" cy="81920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240758E-7903-4FBD-AD13-A6288E1F228A}"/>
              </a:ext>
            </a:extLst>
          </p:cNvPr>
          <p:cNvCxnSpPr>
            <a:cxnSpLocks/>
          </p:cNvCxnSpPr>
          <p:nvPr/>
        </p:nvCxnSpPr>
        <p:spPr>
          <a:xfrm flipH="1" flipV="1">
            <a:off x="1670904" y="3879345"/>
            <a:ext cx="2977377" cy="108770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F21F947-8D12-4C28-B8C5-FA529DD34786}"/>
              </a:ext>
            </a:extLst>
          </p:cNvPr>
          <p:cNvCxnSpPr>
            <a:cxnSpLocks/>
            <a:endCxn id="4" idx="2"/>
          </p:cNvCxnSpPr>
          <p:nvPr/>
        </p:nvCxnSpPr>
        <p:spPr>
          <a:xfrm flipH="1" flipV="1">
            <a:off x="1393962" y="4231888"/>
            <a:ext cx="3254318" cy="7351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09668B96-376D-4540-86D4-D98C614C567D}"/>
              </a:ext>
            </a:extLst>
          </p:cNvPr>
          <p:cNvSpPr txBox="1"/>
          <p:nvPr/>
        </p:nvSpPr>
        <p:spPr>
          <a:xfrm>
            <a:off x="4266538" y="5448482"/>
            <a:ext cx="12764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Hidden Layer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71BAA68-1EA5-4BBB-9B2F-B4FEE681CC5F}"/>
              </a:ext>
            </a:extLst>
          </p:cNvPr>
          <p:cNvSpPr txBox="1"/>
          <p:nvPr/>
        </p:nvSpPr>
        <p:spPr>
          <a:xfrm>
            <a:off x="6770362" y="5448482"/>
            <a:ext cx="12732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Output Layer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A6E55C44-9DA9-4825-8139-F918E3450499}"/>
              </a:ext>
            </a:extLst>
          </p:cNvPr>
          <p:cNvSpPr/>
          <p:nvPr/>
        </p:nvSpPr>
        <p:spPr>
          <a:xfrm>
            <a:off x="7155828" y="4743807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FD33173-8F26-4DEA-BCFC-7AD94E5384FB}"/>
              </a:ext>
            </a:extLst>
          </p:cNvPr>
          <p:cNvCxnSpPr>
            <a:cxnSpLocks/>
            <a:stCxn id="43" idx="2"/>
          </p:cNvCxnSpPr>
          <p:nvPr/>
        </p:nvCxnSpPr>
        <p:spPr>
          <a:xfrm flipH="1">
            <a:off x="5155745" y="2460472"/>
            <a:ext cx="2000410" cy="654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5E50745-4460-4D3E-95BB-05E88AD61E46}"/>
              </a:ext>
            </a:extLst>
          </p:cNvPr>
          <p:cNvCxnSpPr>
            <a:cxnSpLocks/>
            <a:stCxn id="43" idx="2"/>
          </p:cNvCxnSpPr>
          <p:nvPr/>
        </p:nvCxnSpPr>
        <p:spPr>
          <a:xfrm flipH="1">
            <a:off x="5155745" y="2460472"/>
            <a:ext cx="2000410" cy="82488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3991DFB7-ED78-41BE-8D98-39311CD658F0}"/>
              </a:ext>
            </a:extLst>
          </p:cNvPr>
          <p:cNvCxnSpPr>
            <a:cxnSpLocks/>
            <a:stCxn id="43" idx="2"/>
          </p:cNvCxnSpPr>
          <p:nvPr/>
        </p:nvCxnSpPr>
        <p:spPr>
          <a:xfrm flipH="1">
            <a:off x="5155745" y="2460472"/>
            <a:ext cx="2000410" cy="164321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B87C5850-99CE-4512-B562-418571B8FC9D}"/>
              </a:ext>
            </a:extLst>
          </p:cNvPr>
          <p:cNvCxnSpPr>
            <a:cxnSpLocks/>
            <a:stCxn id="43" idx="2"/>
          </p:cNvCxnSpPr>
          <p:nvPr/>
        </p:nvCxnSpPr>
        <p:spPr>
          <a:xfrm flipH="1">
            <a:off x="5155745" y="2460472"/>
            <a:ext cx="2000410" cy="246155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5BCF8710-2D3F-49DB-B905-294C8089D194}"/>
              </a:ext>
            </a:extLst>
          </p:cNvPr>
          <p:cNvCxnSpPr>
            <a:cxnSpLocks/>
            <a:endCxn id="53" idx="6"/>
          </p:cNvCxnSpPr>
          <p:nvPr/>
        </p:nvCxnSpPr>
        <p:spPr>
          <a:xfrm flipH="1" flipV="1">
            <a:off x="7668784" y="5011436"/>
            <a:ext cx="945284" cy="64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70262319-D300-4F77-8FF6-C1EA68D65B84}"/>
                  </a:ext>
                </a:extLst>
              </p:cNvPr>
              <p:cNvSpPr txBox="1"/>
              <p:nvPr/>
            </p:nvSpPr>
            <p:spPr>
              <a:xfrm>
                <a:off x="8804776" y="4814897"/>
                <a:ext cx="99610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𝑐h𝑖𝑙𝑑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70262319-D300-4F77-8FF6-C1EA68D65B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4776" y="4814897"/>
                <a:ext cx="996106" cy="338554"/>
              </a:xfrm>
              <a:prstGeom prst="rect">
                <a:avLst/>
              </a:prstGeom>
              <a:blipFill>
                <a:blip r:embed="rId3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81357711-F07C-4739-A800-6B1E106DCBAC}"/>
                  </a:ext>
                </a:extLst>
              </p:cNvPr>
              <p:cNvSpPr txBox="1"/>
              <p:nvPr/>
            </p:nvSpPr>
            <p:spPr>
              <a:xfrm>
                <a:off x="6945331" y="261898"/>
                <a:ext cx="4637070" cy="1500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Single network (training run), multiple tasks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is a vector, not a single value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Hidden nodes learn generally useful filters</a:t>
                </a:r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81357711-F07C-4739-A800-6B1E106DCB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5331" y="261898"/>
                <a:ext cx="4637070" cy="1500988"/>
              </a:xfrm>
              <a:prstGeom prst="rect">
                <a:avLst/>
              </a:prstGeom>
              <a:blipFill>
                <a:blip r:embed="rId4"/>
                <a:stretch>
                  <a:fillRect l="-788" t="-2439" b="-4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Oval 40">
            <a:extLst>
              <a:ext uri="{FF2B5EF4-FFF2-40B4-BE49-F238E27FC236}">
                <a16:creationId xmlns:a16="http://schemas.microsoft.com/office/drawing/2014/main" id="{C3E582E4-D82B-44F7-9BAB-ABB767A3593B}"/>
              </a:ext>
            </a:extLst>
          </p:cNvPr>
          <p:cNvSpPr/>
          <p:nvPr/>
        </p:nvSpPr>
        <p:spPr>
          <a:xfrm>
            <a:off x="7150501" y="3877493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2FEE02CA-95AA-4274-9E59-C77341C44AA6}"/>
              </a:ext>
            </a:extLst>
          </p:cNvPr>
          <p:cNvSpPr/>
          <p:nvPr/>
        </p:nvSpPr>
        <p:spPr>
          <a:xfrm>
            <a:off x="7150501" y="3011179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C6EA36BB-A609-4272-9D09-4E290985CD3B}"/>
              </a:ext>
            </a:extLst>
          </p:cNvPr>
          <p:cNvSpPr/>
          <p:nvPr/>
        </p:nvSpPr>
        <p:spPr>
          <a:xfrm>
            <a:off x="7156155" y="2192843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0C6F0C9-D152-4D49-A72C-5451F104643E}"/>
              </a:ext>
            </a:extLst>
          </p:cNvPr>
          <p:cNvCxnSpPr>
            <a:cxnSpLocks/>
            <a:stCxn id="42" idx="2"/>
          </p:cNvCxnSpPr>
          <p:nvPr/>
        </p:nvCxnSpPr>
        <p:spPr>
          <a:xfrm flipH="1" flipV="1">
            <a:off x="5155745" y="2467018"/>
            <a:ext cx="1994756" cy="81179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06CCAC7-35D3-40AD-B01C-F042EAC5718D}"/>
              </a:ext>
            </a:extLst>
          </p:cNvPr>
          <p:cNvCxnSpPr>
            <a:cxnSpLocks/>
            <a:stCxn id="42" idx="2"/>
          </p:cNvCxnSpPr>
          <p:nvPr/>
        </p:nvCxnSpPr>
        <p:spPr>
          <a:xfrm flipH="1">
            <a:off x="5155745" y="3278808"/>
            <a:ext cx="1994756" cy="654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E4F37E24-2BF3-45F5-87E2-B69B608DAD63}"/>
              </a:ext>
            </a:extLst>
          </p:cNvPr>
          <p:cNvCxnSpPr>
            <a:cxnSpLocks/>
            <a:stCxn id="42" idx="2"/>
          </p:cNvCxnSpPr>
          <p:nvPr/>
        </p:nvCxnSpPr>
        <p:spPr>
          <a:xfrm flipH="1">
            <a:off x="5155745" y="3278808"/>
            <a:ext cx="1994756" cy="82488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94DF585B-793E-475F-A7B4-9EC7283073A8}"/>
              </a:ext>
            </a:extLst>
          </p:cNvPr>
          <p:cNvCxnSpPr>
            <a:cxnSpLocks/>
            <a:stCxn id="42" idx="2"/>
          </p:cNvCxnSpPr>
          <p:nvPr/>
        </p:nvCxnSpPr>
        <p:spPr>
          <a:xfrm flipH="1">
            <a:off x="5155745" y="3278808"/>
            <a:ext cx="1994756" cy="164321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FBB9F1D5-2C95-4056-830C-DDCC78D6E373}"/>
              </a:ext>
            </a:extLst>
          </p:cNvPr>
          <p:cNvCxnSpPr>
            <a:cxnSpLocks/>
            <a:stCxn id="41" idx="2"/>
          </p:cNvCxnSpPr>
          <p:nvPr/>
        </p:nvCxnSpPr>
        <p:spPr>
          <a:xfrm flipH="1" flipV="1">
            <a:off x="5155745" y="2467018"/>
            <a:ext cx="1994756" cy="167810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D46C9828-C9A3-4648-934B-F15DC750EDEF}"/>
              </a:ext>
            </a:extLst>
          </p:cNvPr>
          <p:cNvCxnSpPr>
            <a:cxnSpLocks/>
            <a:stCxn id="41" idx="2"/>
          </p:cNvCxnSpPr>
          <p:nvPr/>
        </p:nvCxnSpPr>
        <p:spPr>
          <a:xfrm flipH="1" flipV="1">
            <a:off x="5155745" y="3285354"/>
            <a:ext cx="1994756" cy="85976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A873CE72-5E7E-4969-BFC3-100311C2D6F5}"/>
              </a:ext>
            </a:extLst>
          </p:cNvPr>
          <p:cNvCxnSpPr>
            <a:cxnSpLocks/>
            <a:stCxn id="41" idx="2"/>
          </p:cNvCxnSpPr>
          <p:nvPr/>
        </p:nvCxnSpPr>
        <p:spPr>
          <a:xfrm flipH="1" flipV="1">
            <a:off x="5155745" y="4103690"/>
            <a:ext cx="1994756" cy="4143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0505AAA2-D6DA-4E18-BA43-AFE43402A826}"/>
              </a:ext>
            </a:extLst>
          </p:cNvPr>
          <p:cNvCxnSpPr>
            <a:cxnSpLocks/>
            <a:stCxn id="41" idx="2"/>
          </p:cNvCxnSpPr>
          <p:nvPr/>
        </p:nvCxnSpPr>
        <p:spPr>
          <a:xfrm flipH="1">
            <a:off x="5155745" y="4145122"/>
            <a:ext cx="1994756" cy="77690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D95A1D9D-1041-4762-B200-70DCA5130F3F}"/>
              </a:ext>
            </a:extLst>
          </p:cNvPr>
          <p:cNvCxnSpPr>
            <a:cxnSpLocks/>
            <a:stCxn id="53" idx="2"/>
          </p:cNvCxnSpPr>
          <p:nvPr/>
        </p:nvCxnSpPr>
        <p:spPr>
          <a:xfrm flipH="1" flipV="1">
            <a:off x="5155746" y="2467018"/>
            <a:ext cx="2000082" cy="254441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FD248D6D-EDCD-477B-9693-A6FAA6430F4C}"/>
              </a:ext>
            </a:extLst>
          </p:cNvPr>
          <p:cNvCxnSpPr>
            <a:cxnSpLocks/>
            <a:stCxn id="53" idx="2"/>
          </p:cNvCxnSpPr>
          <p:nvPr/>
        </p:nvCxnSpPr>
        <p:spPr>
          <a:xfrm flipH="1" flipV="1">
            <a:off x="5155746" y="3285354"/>
            <a:ext cx="2000082" cy="172608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CA8387DC-F096-4402-ABD8-9F149986EA84}"/>
              </a:ext>
            </a:extLst>
          </p:cNvPr>
          <p:cNvCxnSpPr>
            <a:cxnSpLocks/>
            <a:stCxn id="53" idx="2"/>
          </p:cNvCxnSpPr>
          <p:nvPr/>
        </p:nvCxnSpPr>
        <p:spPr>
          <a:xfrm flipH="1" flipV="1">
            <a:off x="5155746" y="4103690"/>
            <a:ext cx="2000082" cy="90774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3A3E7F13-DD48-4739-AE54-C84FB23968E3}"/>
              </a:ext>
            </a:extLst>
          </p:cNvPr>
          <p:cNvCxnSpPr>
            <a:cxnSpLocks/>
            <a:stCxn id="53" idx="2"/>
          </p:cNvCxnSpPr>
          <p:nvPr/>
        </p:nvCxnSpPr>
        <p:spPr>
          <a:xfrm flipH="1" flipV="1">
            <a:off x="5155746" y="4922026"/>
            <a:ext cx="2000082" cy="8941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748A47E-AEEE-4B99-8B64-0EFEE37918C1}"/>
              </a:ext>
            </a:extLst>
          </p:cNvPr>
          <p:cNvCxnSpPr>
            <a:cxnSpLocks/>
          </p:cNvCxnSpPr>
          <p:nvPr/>
        </p:nvCxnSpPr>
        <p:spPr>
          <a:xfrm flipH="1" flipV="1">
            <a:off x="7660375" y="4123467"/>
            <a:ext cx="945284" cy="64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6E8ACBC8-0B71-4A95-98E4-F7352CD3B7F6}"/>
                  </a:ext>
                </a:extLst>
              </p:cNvPr>
              <p:cNvSpPr txBox="1"/>
              <p:nvPr/>
            </p:nvSpPr>
            <p:spPr>
              <a:xfrm>
                <a:off x="8804776" y="3975845"/>
                <a:ext cx="12262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𝑔𝑙𝑎𝑠𝑠𝑒𝑠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6E8ACBC8-0B71-4A95-98E4-F7352CD3B7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4776" y="3975845"/>
                <a:ext cx="1226233" cy="338554"/>
              </a:xfrm>
              <a:prstGeom prst="rect">
                <a:avLst/>
              </a:prstGeom>
              <a:blipFill>
                <a:blip r:embed="rId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9E6F019A-EAFB-454A-97AD-366F5B846798}"/>
              </a:ext>
            </a:extLst>
          </p:cNvPr>
          <p:cNvCxnSpPr>
            <a:cxnSpLocks/>
          </p:cNvCxnSpPr>
          <p:nvPr/>
        </p:nvCxnSpPr>
        <p:spPr>
          <a:xfrm flipH="1" flipV="1">
            <a:off x="7657966" y="3263586"/>
            <a:ext cx="945284" cy="64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77B14479-7DC0-4BC4-8995-BBE0DF7420D3}"/>
                  </a:ext>
                </a:extLst>
              </p:cNvPr>
              <p:cNvSpPr txBox="1"/>
              <p:nvPr/>
            </p:nvSpPr>
            <p:spPr>
              <a:xfrm>
                <a:off x="8786886" y="3136793"/>
                <a:ext cx="12441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𝑙𝑒𝑓𝑡𝐸𝑦𝑒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77B14479-7DC0-4BC4-8995-BBE0DF7420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6886" y="3136793"/>
                <a:ext cx="1244123" cy="338554"/>
              </a:xfrm>
              <a:prstGeom prst="rect">
                <a:avLst/>
              </a:prstGeom>
              <a:blipFill>
                <a:blip r:embed="rId6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B611481D-9224-4F0B-96FE-535E9B3D01EB}"/>
              </a:ext>
            </a:extLst>
          </p:cNvPr>
          <p:cNvCxnSpPr>
            <a:cxnSpLocks/>
          </p:cNvCxnSpPr>
          <p:nvPr/>
        </p:nvCxnSpPr>
        <p:spPr>
          <a:xfrm flipH="1" flipV="1">
            <a:off x="7684732" y="2463800"/>
            <a:ext cx="945284" cy="64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A4AF6211-7A4F-40FF-8DBA-0930B8ABDC63}"/>
                  </a:ext>
                </a:extLst>
              </p:cNvPr>
              <p:cNvSpPr txBox="1"/>
              <p:nvPr/>
            </p:nvSpPr>
            <p:spPr>
              <a:xfrm>
                <a:off x="8786886" y="2297739"/>
                <a:ext cx="15539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𝑒𝑦𝑒𝑂𝑝𝑒𝑛𝑒𝑑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A4AF6211-7A4F-40FF-8DBA-0930B8ABDC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6886" y="2297739"/>
                <a:ext cx="1553952" cy="338554"/>
              </a:xfrm>
              <a:prstGeom prst="rect">
                <a:avLst/>
              </a:prstGeom>
              <a:blipFill>
                <a:blip r:embed="rId7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15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71" grpId="0"/>
      <p:bldP spid="41" grpId="0" animBg="1"/>
      <p:bldP spid="42" grpId="0" animBg="1"/>
      <p:bldP spid="74" grpId="0"/>
      <p:bldP spid="7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394D1-FD65-43E5-B182-175F846BC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18800" cy="1325563"/>
          </a:xfrm>
        </p:spPr>
        <p:txBody>
          <a:bodyPr/>
          <a:lstStyle/>
          <a:p>
            <a:r>
              <a:rPr lang="en-US" dirty="0"/>
              <a:t>Neural Network Architectures/Concepts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23201-6C59-4AC8-9370-16A82B00724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Fully connected layers</a:t>
            </a:r>
          </a:p>
          <a:p>
            <a:endParaRPr lang="en-US" dirty="0"/>
          </a:p>
          <a:p>
            <a:r>
              <a:rPr lang="en-US" dirty="0"/>
              <a:t>Convolutional Layers</a:t>
            </a:r>
          </a:p>
          <a:p>
            <a:endParaRPr lang="en-US" dirty="0"/>
          </a:p>
          <a:p>
            <a:r>
              <a:rPr lang="en-US" dirty="0" err="1"/>
              <a:t>MaxPooling</a:t>
            </a:r>
            <a:endParaRPr lang="en-US" dirty="0"/>
          </a:p>
          <a:p>
            <a:endParaRPr lang="en-US" dirty="0"/>
          </a:p>
          <a:p>
            <a:r>
              <a:rPr lang="en-US" dirty="0"/>
              <a:t>Activation (</a:t>
            </a:r>
            <a:r>
              <a:rPr lang="en-US" dirty="0" err="1"/>
              <a:t>ReLU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 err="1"/>
              <a:t>Softmax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4C1528-312F-4FAF-A0BC-32DDA5C479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6019800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Recurrent Networks (LSTM &amp; attention)</a:t>
            </a:r>
          </a:p>
          <a:p>
            <a:endParaRPr lang="en-US" dirty="0"/>
          </a:p>
          <a:p>
            <a:r>
              <a:rPr lang="en-US" dirty="0"/>
              <a:t>Embeddings</a:t>
            </a:r>
          </a:p>
          <a:p>
            <a:endParaRPr lang="en-US" dirty="0"/>
          </a:p>
          <a:p>
            <a:r>
              <a:rPr lang="en-US" dirty="0"/>
              <a:t>Residual Networks</a:t>
            </a:r>
          </a:p>
          <a:p>
            <a:endParaRPr lang="en-US" dirty="0"/>
          </a:p>
          <a:p>
            <a:r>
              <a:rPr lang="en-US" dirty="0"/>
              <a:t>Batch Normalization</a:t>
            </a:r>
          </a:p>
          <a:p>
            <a:endParaRPr lang="en-US" dirty="0"/>
          </a:p>
          <a:p>
            <a:r>
              <a:rPr lang="en-US" dirty="0"/>
              <a:t>Dropout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81918C-8797-4E1B-8238-4A447F73C09B}"/>
              </a:ext>
            </a:extLst>
          </p:cNvPr>
          <p:cNvSpPr/>
          <p:nvPr/>
        </p:nvSpPr>
        <p:spPr>
          <a:xfrm>
            <a:off x="4296879" y="6268403"/>
            <a:ext cx="3215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/>
              <a:t>Will explore in more detail later</a:t>
            </a:r>
          </a:p>
        </p:txBody>
      </p:sp>
    </p:spTree>
    <p:extLst>
      <p:ext uri="{BB962C8B-B14F-4D97-AF65-F5344CB8AC3E}">
        <p14:creationId xmlns:p14="http://schemas.microsoft.com/office/powerpoint/2010/main" val="2703355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CD7D6-F948-4E2B-A158-2064287C4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321" y="111125"/>
            <a:ext cx="11455686" cy="714375"/>
          </a:xfrm>
        </p:spPr>
        <p:txBody>
          <a:bodyPr>
            <a:normAutofit/>
          </a:bodyPr>
          <a:lstStyle/>
          <a:p>
            <a:r>
              <a:rPr lang="en-US" dirty="0"/>
              <a:t>Loss For Neural Networks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92285973-ABF6-4CD7-AA68-0E556864486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7461" y="3306485"/>
                <a:ext cx="4074539" cy="84856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𝑀𝑆𝐸𝐿𝑜𝑠𝑠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&lt;.5, .1&gt;, &lt;1,0&gt;</m:t>
                          </m:r>
                        </m:e>
                      </m:d>
                    </m:oMath>
                  </m:oMathPara>
                </a14:m>
                <a:endParaRPr lang="en-US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92285973-ABF6-4CD7-AA68-0E55686448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7461" y="3306485"/>
                <a:ext cx="4074539" cy="848566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BC6E271E-21C5-4C3F-B383-738DE71C506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65488225"/>
                  </p:ext>
                </p:extLst>
              </p:nvPr>
            </p:nvGraphicFramePr>
            <p:xfrm>
              <a:off x="9417610" y="5343474"/>
              <a:ext cx="2097495" cy="1123457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4297">
                      <a:extLst>
                        <a:ext uri="{9D8B030D-6E8A-4147-A177-3AD203B41FA5}">
                          <a16:colId xmlns:a16="http://schemas.microsoft.com/office/drawing/2014/main" val="422037236"/>
                        </a:ext>
                      </a:extLst>
                    </a:gridCol>
                    <a:gridCol w="531066">
                      <a:extLst>
                        <a:ext uri="{9D8B030D-6E8A-4147-A177-3AD203B41FA5}">
                          <a16:colId xmlns:a16="http://schemas.microsoft.com/office/drawing/2014/main" val="1875372143"/>
                        </a:ext>
                      </a:extLst>
                    </a:gridCol>
                    <a:gridCol w="531066">
                      <a:extLst>
                        <a:ext uri="{9D8B030D-6E8A-4147-A177-3AD203B41FA5}">
                          <a16:colId xmlns:a16="http://schemas.microsoft.com/office/drawing/2014/main" val="100031546"/>
                        </a:ext>
                      </a:extLst>
                    </a:gridCol>
                    <a:gridCol w="531066">
                      <a:extLst>
                        <a:ext uri="{9D8B030D-6E8A-4147-A177-3AD203B41FA5}">
                          <a16:colId xmlns:a16="http://schemas.microsoft.com/office/drawing/2014/main" val="1265768574"/>
                        </a:ext>
                      </a:extLst>
                    </a:gridCol>
                  </a:tblGrid>
                  <a:tr h="38177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^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^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4023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3587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.95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0097320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BC6E271E-21C5-4C3F-B383-738DE71C506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65488225"/>
                  </p:ext>
                </p:extLst>
              </p:nvPr>
            </p:nvGraphicFramePr>
            <p:xfrm>
              <a:off x="9417610" y="5343474"/>
              <a:ext cx="2097495" cy="1123457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4297">
                      <a:extLst>
                        <a:ext uri="{9D8B030D-6E8A-4147-A177-3AD203B41FA5}">
                          <a16:colId xmlns:a16="http://schemas.microsoft.com/office/drawing/2014/main" val="422037236"/>
                        </a:ext>
                      </a:extLst>
                    </a:gridCol>
                    <a:gridCol w="531066">
                      <a:extLst>
                        <a:ext uri="{9D8B030D-6E8A-4147-A177-3AD203B41FA5}">
                          <a16:colId xmlns:a16="http://schemas.microsoft.com/office/drawing/2014/main" val="1875372143"/>
                        </a:ext>
                      </a:extLst>
                    </a:gridCol>
                    <a:gridCol w="531066">
                      <a:extLst>
                        <a:ext uri="{9D8B030D-6E8A-4147-A177-3AD203B41FA5}">
                          <a16:colId xmlns:a16="http://schemas.microsoft.com/office/drawing/2014/main" val="100031546"/>
                        </a:ext>
                      </a:extLst>
                    </a:gridCol>
                    <a:gridCol w="531066">
                      <a:extLst>
                        <a:ext uri="{9D8B030D-6E8A-4147-A177-3AD203B41FA5}">
                          <a16:colId xmlns:a16="http://schemas.microsoft.com/office/drawing/2014/main" val="1265768574"/>
                        </a:ext>
                      </a:extLst>
                    </a:gridCol>
                  </a:tblGrid>
                  <a:tr h="38177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205" t="-1587" r="-319277" b="-21746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96552" t="-1587" r="-204598" b="-21746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94318" t="-1587" r="-102273" b="-21746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7701" t="-1587" r="-3448" b="-21746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74023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3587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.95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0097320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9D5F5FB2-C333-434A-B81A-9D1B080BAB6C}"/>
              </a:ext>
            </a:extLst>
          </p:cNvPr>
          <p:cNvSpPr/>
          <p:nvPr/>
        </p:nvSpPr>
        <p:spPr>
          <a:xfrm>
            <a:off x="416503" y="971522"/>
            <a:ext cx="27523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Mean Squared Error (MSE):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017D7B35-7BF1-43CE-91D2-B5E4318954B7}"/>
                  </a:ext>
                </a:extLst>
              </p:cNvPr>
              <p:cNvSpPr/>
              <p:nvPr/>
            </p:nvSpPr>
            <p:spPr>
              <a:xfrm>
                <a:off x="497461" y="5619277"/>
                <a:ext cx="4696414" cy="8485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𝐿𝑜𝑠𝑠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𝑡𝑒𝑠𝑡𝑆𝑒𝑡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𝐿𝑜𝑠𝑠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(&lt;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&gt;, &lt;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&gt;)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017D7B35-7BF1-43CE-91D2-B5E4318954B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461" y="5619277"/>
                <a:ext cx="4696414" cy="8485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13394DB-11F0-45C0-93C3-2EE3AE15A311}"/>
                  </a:ext>
                </a:extLst>
              </p:cNvPr>
              <p:cNvSpPr/>
              <p:nvPr/>
            </p:nvSpPr>
            <p:spPr>
              <a:xfrm>
                <a:off x="3168860" y="810776"/>
                <a:ext cx="5218673" cy="794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𝑀𝑆𝐸𝐿𝑜𝑠𝑠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&lt;</m:t>
                          </m:r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&gt;, &lt;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&gt;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𝑜𝑢𝑡𝑝𝑢𝑡𝑠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 )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13394DB-11F0-45C0-93C3-2EE3AE15A3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8860" y="810776"/>
                <a:ext cx="5218673" cy="7949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3A5EA005-21C1-478D-A44F-B1CCCFE78F94}"/>
              </a:ext>
            </a:extLst>
          </p:cNvPr>
          <p:cNvSpPr/>
          <p:nvPr/>
        </p:nvSpPr>
        <p:spPr>
          <a:xfrm>
            <a:off x="1080916" y="2131926"/>
            <a:ext cx="20879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Cross Entropy (BCE):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FDCE272E-452F-430F-966A-C77D0BF6B58D}"/>
                  </a:ext>
                </a:extLst>
              </p:cNvPr>
              <p:cNvSpPr/>
              <p:nvPr/>
            </p:nvSpPr>
            <p:spPr>
              <a:xfrm>
                <a:off x="3168860" y="1985335"/>
                <a:ext cx="7104702" cy="794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𝐶𝐸𝐿𝑜𝑠𝑠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&lt;</m:t>
                          </m:r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&gt;, &lt;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&gt;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𝑜𝑢𝑡𝑝𝑢𝑡𝑠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ln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⁡(</m:t>
                          </m:r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acc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)+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d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ln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⁡(1−</m:t>
                          </m:r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acc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FDCE272E-452F-430F-966A-C77D0BF6B5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8860" y="1985335"/>
                <a:ext cx="7104702" cy="7949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ontent Placeholder 4">
                <a:extLst>
                  <a:ext uri="{FF2B5EF4-FFF2-40B4-BE49-F238E27FC236}">
                    <a16:creationId xmlns:a16="http://schemas.microsoft.com/office/drawing/2014/main" id="{5DA5C1F2-072F-4CA0-AF5F-5CA6FFEC75C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7461" y="4514283"/>
                <a:ext cx="10989046" cy="84856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B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𝐶𝐸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𝐿𝑜𝑠𝑠</m:t>
                    </m:r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&lt;.5, .1&gt;, &lt;1,0&gt;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 =−(</m:t>
                    </m:r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.5</m:t>
                            </m:r>
                          </m:e>
                        </m:d>
                      </m:e>
                    </m:fun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1 − .1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  = .795 </m:t>
                    </m:r>
                  </m:oMath>
                </a14:m>
                <a:endParaRPr lang="en-US" sz="2400" i="1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3" name="Content Placeholder 4">
                <a:extLst>
                  <a:ext uri="{FF2B5EF4-FFF2-40B4-BE49-F238E27FC236}">
                    <a16:creationId xmlns:a16="http://schemas.microsoft.com/office/drawing/2014/main" id="{5DA5C1F2-072F-4CA0-AF5F-5CA6FFEC75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461" y="4514283"/>
                <a:ext cx="10989046" cy="84856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4A88AA5-2129-43A7-A4EF-93C4F99D151A}"/>
                  </a:ext>
                </a:extLst>
              </p:cNvPr>
              <p:cNvSpPr/>
              <p:nvPr/>
            </p:nvSpPr>
            <p:spPr>
              <a:xfrm>
                <a:off x="4431383" y="3080312"/>
                <a:ext cx="5006755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.5 −1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.1 −0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=.135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4A88AA5-2129-43A7-A4EF-93C4F99D15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1383" y="3080312"/>
                <a:ext cx="5006755" cy="7838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6CE2170-EABF-44FA-8B62-FEB3258F7428}"/>
              </a:ext>
            </a:extLst>
          </p:cNvPr>
          <p:cNvCxnSpPr>
            <a:cxnSpLocks/>
          </p:cNvCxnSpPr>
          <p:nvPr/>
        </p:nvCxnSpPr>
        <p:spPr>
          <a:xfrm flipV="1">
            <a:off x="8387533" y="825500"/>
            <a:ext cx="1506480" cy="2434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EABE0E2-B74D-4A04-A21F-6BAEA639DCE7}"/>
              </a:ext>
            </a:extLst>
          </p:cNvPr>
          <p:cNvSpPr txBox="1"/>
          <p:nvPr/>
        </p:nvSpPr>
        <p:spPr>
          <a:xfrm>
            <a:off x="9894013" y="422583"/>
            <a:ext cx="2003497" cy="64633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Book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Use for Assignment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CB99E75-17C2-4B71-8ED9-2DA9E43E19F8}"/>
                  </a:ext>
                </a:extLst>
              </p:cNvPr>
              <p:cNvSpPr txBox="1"/>
              <p:nvPr/>
            </p:nvSpPr>
            <p:spPr>
              <a:xfrm>
                <a:off x="4990553" y="5234501"/>
                <a:ext cx="832728" cy="369332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:r>
                  <a:rPr lang="en-US" b="0" dirty="0">
                    <a:solidFill>
                      <a:schemeClr val="bg1">
                        <a:lumMod val="50000"/>
                      </a:schemeClr>
                    </a:solidFill>
                  </a:rPr>
                  <a:t>For: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CB99E75-17C2-4B71-8ED9-2DA9E43E19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0553" y="5234501"/>
                <a:ext cx="832728" cy="369332"/>
              </a:xfrm>
              <a:prstGeom prst="rect">
                <a:avLst/>
              </a:prstGeom>
              <a:blipFill>
                <a:blip r:embed="rId9"/>
                <a:stretch>
                  <a:fillRect l="-5797" t="-8065" b="-24194"/>
                </a:stretch>
              </a:blipFill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D7D2D65-2812-4435-AAD8-CA66EE6EC2AE}"/>
              </a:ext>
            </a:extLst>
          </p:cNvPr>
          <p:cNvCxnSpPr>
            <a:cxnSpLocks/>
            <a:endCxn id="18" idx="0"/>
          </p:cNvCxnSpPr>
          <p:nvPr/>
        </p:nvCxnSpPr>
        <p:spPr>
          <a:xfrm flipH="1">
            <a:off x="5406917" y="4938566"/>
            <a:ext cx="176905" cy="29593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040A2BA-07DA-4041-A38C-883086B996DF}"/>
                  </a:ext>
                </a:extLst>
              </p:cNvPr>
              <p:cNvSpPr txBox="1"/>
              <p:nvPr/>
            </p:nvSpPr>
            <p:spPr>
              <a:xfrm>
                <a:off x="7173568" y="5234501"/>
                <a:ext cx="832728" cy="369332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b="0" dirty="0">
                    <a:solidFill>
                      <a:schemeClr val="bg1">
                        <a:lumMod val="50000"/>
                      </a:schemeClr>
                    </a:solidFill>
                  </a:rPr>
                  <a:t>For: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040A2BA-07DA-4041-A38C-883086B996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3568" y="5234501"/>
                <a:ext cx="832728" cy="369332"/>
              </a:xfrm>
              <a:prstGeom prst="rect">
                <a:avLst/>
              </a:prstGeom>
              <a:blipFill>
                <a:blip r:embed="rId10"/>
                <a:stretch>
                  <a:fillRect l="-5797" t="-8065" b="-24194"/>
                </a:stretch>
              </a:blipFill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7211401-E517-4426-BB77-E47DCEAD7860}"/>
              </a:ext>
            </a:extLst>
          </p:cNvPr>
          <p:cNvCxnSpPr>
            <a:cxnSpLocks/>
            <a:endCxn id="22" idx="0"/>
          </p:cNvCxnSpPr>
          <p:nvPr/>
        </p:nvCxnSpPr>
        <p:spPr>
          <a:xfrm>
            <a:off x="7038105" y="4938566"/>
            <a:ext cx="551827" cy="29593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>
            <a:extLst>
              <a:ext uri="{FF2B5EF4-FFF2-40B4-BE49-F238E27FC236}">
                <a16:creationId xmlns:a16="http://schemas.microsoft.com/office/drawing/2014/main" id="{D48D1133-7046-48B8-8A6C-708DD5CF3AB1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10136" t="9728"/>
          <a:stretch/>
        </p:blipFill>
        <p:spPr>
          <a:xfrm>
            <a:off x="9789041" y="3044716"/>
            <a:ext cx="1832929" cy="189385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62449B4-1FFD-4322-B633-7BCBFF71FDCB}"/>
                  </a:ext>
                </a:extLst>
              </p:cNvPr>
              <p:cNvSpPr txBox="1"/>
              <p:nvPr/>
            </p:nvSpPr>
            <p:spPr>
              <a:xfrm rot="16200000">
                <a:off x="9338662" y="3799483"/>
                <a:ext cx="639149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050" b="0" i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ln</m:t>
                      </m:r>
                      <m:r>
                        <a:rPr lang="en-US" sz="105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acc>
                        <m:accPr>
                          <m:chr m:val="̂"/>
                          <m:ctrlPr>
                            <a:rPr lang="en-US" sz="105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050" b="0" i="1" smtClean="0">
                              <a:solidFill>
                                <a:schemeClr val="bg1">
                                  <a:lumMod val="6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sz="1050" b="0" i="1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050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62449B4-1FFD-4322-B633-7BCBFF71FD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9338662" y="3799483"/>
                <a:ext cx="639149" cy="261610"/>
              </a:xfrm>
              <a:prstGeom prst="rect">
                <a:avLst/>
              </a:prstGeom>
              <a:blipFill>
                <a:blip r:embed="rId12"/>
                <a:stretch>
                  <a:fillRect t="-4762" r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236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4" grpId="0"/>
      <p:bldP spid="8" grpId="0"/>
      <p:bldP spid="11" grpId="0"/>
      <p:bldP spid="12" grpId="0"/>
      <p:bldP spid="13" grpId="0"/>
      <p:bldP spid="14" grpId="0"/>
      <p:bldP spid="17" grpId="0" animBg="1"/>
      <p:bldP spid="18" grpId="0" animBg="1"/>
      <p:bldP spid="22" grpId="0" animBg="1"/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0EA52-2974-472D-9DE3-E36A8F616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Optimizing Neural Nets – Back Propagation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42FFE-F345-4CF4-BCF1-930A72FBF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Gradient descent over entire network’s weight vector</a:t>
            </a:r>
          </a:p>
          <a:p>
            <a:endParaRPr lang="en-US" dirty="0"/>
          </a:p>
          <a:p>
            <a:r>
              <a:rPr lang="en-US" dirty="0"/>
              <a:t>Easy to adapt to different network architectures</a:t>
            </a:r>
          </a:p>
          <a:p>
            <a:endParaRPr lang="en-US" dirty="0"/>
          </a:p>
          <a:p>
            <a:r>
              <a:rPr lang="en-US" dirty="0"/>
              <a:t>Converges to local minimum (usually won’t find global minimum)</a:t>
            </a:r>
          </a:p>
          <a:p>
            <a:endParaRPr lang="en-US" dirty="0"/>
          </a:p>
          <a:p>
            <a:r>
              <a:rPr lang="en-US" dirty="0"/>
              <a:t>Training can be very slow!</a:t>
            </a:r>
          </a:p>
          <a:p>
            <a:pPr lvl="1"/>
            <a:r>
              <a:rPr lang="en-US" dirty="0"/>
              <a:t>For this week’s assignment…sorry…</a:t>
            </a:r>
          </a:p>
          <a:p>
            <a:pPr lvl="1"/>
            <a:r>
              <a:rPr lang="en-US" dirty="0"/>
              <a:t>For next week we’ll use public neural network software</a:t>
            </a:r>
          </a:p>
          <a:p>
            <a:pPr lvl="1"/>
            <a:r>
              <a:rPr lang="en-US" dirty="0"/>
              <a:t>In general very well suited to run on GPU</a:t>
            </a:r>
          </a:p>
        </p:txBody>
      </p:sp>
    </p:spTree>
    <p:extLst>
      <p:ext uri="{BB962C8B-B14F-4D97-AF65-F5344CB8AC3E}">
        <p14:creationId xmlns:p14="http://schemas.microsoft.com/office/powerpoint/2010/main" val="16034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2A51F-36BB-499B-89A2-B86222D1C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591" y="179116"/>
            <a:ext cx="10515600" cy="792669"/>
          </a:xfrm>
        </p:spPr>
        <p:txBody>
          <a:bodyPr/>
          <a:lstStyle/>
          <a:p>
            <a:r>
              <a:rPr lang="en-US" dirty="0"/>
              <a:t>Conceptual Backprop with MSE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AABA95F-4684-4BE2-9E32-8643CB0E17F7}"/>
              </a:ext>
            </a:extLst>
          </p:cNvPr>
          <p:cNvSpPr/>
          <p:nvPr/>
        </p:nvSpPr>
        <p:spPr>
          <a:xfrm>
            <a:off x="8066212" y="3429000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6A7DBB5D-BD3B-4E52-B8AB-E772849F5C78}"/>
              </a:ext>
            </a:extLst>
          </p:cNvPr>
          <p:cNvCxnSpPr>
            <a:cxnSpLocks/>
            <a:endCxn id="49" idx="6"/>
          </p:cNvCxnSpPr>
          <p:nvPr/>
        </p:nvCxnSpPr>
        <p:spPr>
          <a:xfrm flipH="1">
            <a:off x="8579168" y="3696629"/>
            <a:ext cx="515744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>
            <a:extLst>
              <a:ext uri="{FF2B5EF4-FFF2-40B4-BE49-F238E27FC236}">
                <a16:creationId xmlns:a16="http://schemas.microsoft.com/office/drawing/2014/main" id="{0BB7CEFA-FF45-4D34-8086-EDEF30BA29A1}"/>
              </a:ext>
            </a:extLst>
          </p:cNvPr>
          <p:cNvSpPr/>
          <p:nvPr/>
        </p:nvSpPr>
        <p:spPr>
          <a:xfrm>
            <a:off x="4870415" y="2474018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51E23B2-59A8-444D-B3E7-393AE230CF6B}"/>
              </a:ext>
            </a:extLst>
          </p:cNvPr>
          <p:cNvCxnSpPr>
            <a:cxnSpLocks/>
            <a:stCxn id="49" idx="2"/>
            <a:endCxn id="51" idx="6"/>
          </p:cNvCxnSpPr>
          <p:nvPr/>
        </p:nvCxnSpPr>
        <p:spPr>
          <a:xfrm flipH="1" flipV="1">
            <a:off x="5383371" y="2741647"/>
            <a:ext cx="2682841" cy="95498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>
            <a:extLst>
              <a:ext uri="{FF2B5EF4-FFF2-40B4-BE49-F238E27FC236}">
                <a16:creationId xmlns:a16="http://schemas.microsoft.com/office/drawing/2014/main" id="{AE1CE7D0-E55F-46A2-B927-1F0986A83F4F}"/>
              </a:ext>
            </a:extLst>
          </p:cNvPr>
          <p:cNvSpPr/>
          <p:nvPr/>
        </p:nvSpPr>
        <p:spPr>
          <a:xfrm>
            <a:off x="4870415" y="4935086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5174A3A-E49A-42B4-B42C-11E782015371}"/>
              </a:ext>
            </a:extLst>
          </p:cNvPr>
          <p:cNvCxnSpPr>
            <a:cxnSpLocks/>
            <a:stCxn id="49" idx="2"/>
            <a:endCxn id="53" idx="6"/>
          </p:cNvCxnSpPr>
          <p:nvPr/>
        </p:nvCxnSpPr>
        <p:spPr>
          <a:xfrm flipH="1">
            <a:off x="5383371" y="3696629"/>
            <a:ext cx="2682841" cy="150608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1D95D76B-3D09-4FD4-89F0-09F4C42DAEFE}"/>
              </a:ext>
            </a:extLst>
          </p:cNvPr>
          <p:cNvCxnSpPr>
            <a:cxnSpLocks/>
            <a:stCxn id="49" idx="2"/>
          </p:cNvCxnSpPr>
          <p:nvPr/>
        </p:nvCxnSpPr>
        <p:spPr>
          <a:xfrm flipH="1" flipV="1">
            <a:off x="7283766" y="3028950"/>
            <a:ext cx="782446" cy="66767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7BB93611-5E4D-4FBD-8FE7-1410D23608CA}"/>
              </a:ext>
            </a:extLst>
          </p:cNvPr>
          <p:cNvCxnSpPr>
            <a:cxnSpLocks/>
            <a:stCxn id="51" idx="2"/>
          </p:cNvCxnSpPr>
          <p:nvPr/>
        </p:nvCxnSpPr>
        <p:spPr>
          <a:xfrm flipH="1" flipV="1">
            <a:off x="4327490" y="2352051"/>
            <a:ext cx="542925" cy="38959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23C04CD-A0C6-4177-BB1E-65EF2A410287}"/>
              </a:ext>
            </a:extLst>
          </p:cNvPr>
          <p:cNvCxnSpPr>
            <a:cxnSpLocks/>
            <a:stCxn id="53" idx="2"/>
          </p:cNvCxnSpPr>
          <p:nvPr/>
        </p:nvCxnSpPr>
        <p:spPr>
          <a:xfrm flipH="1" flipV="1">
            <a:off x="4029546" y="4392572"/>
            <a:ext cx="840869" cy="81014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8" name="Table 57">
                <a:extLst>
                  <a:ext uri="{FF2B5EF4-FFF2-40B4-BE49-F238E27FC236}">
                    <a16:creationId xmlns:a16="http://schemas.microsoft.com/office/drawing/2014/main" id="{EACCBCB0-57DD-48DF-83CF-FAB9AB06E7F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847725" y="3927892"/>
              <a:ext cx="1339850" cy="1112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69925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669925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7272383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8" name="Table 57">
                <a:extLst>
                  <a:ext uri="{FF2B5EF4-FFF2-40B4-BE49-F238E27FC236}">
                    <a16:creationId xmlns:a16="http://schemas.microsoft.com/office/drawing/2014/main" id="{EACCBCB0-57DD-48DF-83CF-FAB9AB06E7F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60033162"/>
                  </p:ext>
                </p:extLst>
              </p:nvPr>
            </p:nvGraphicFramePr>
            <p:xfrm>
              <a:off x="847725" y="3927892"/>
              <a:ext cx="1339850" cy="1112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69925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669925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09" t="-8197" r="-101818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09" t="-108197" r="-101818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09" t="-208197" r="-101818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72723838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F3DF5EA4-3424-4C3E-99ED-9C36CF01D770}"/>
              </a:ext>
            </a:extLst>
          </p:cNvPr>
          <p:cNvCxnSpPr>
            <a:cxnSpLocks/>
            <a:stCxn id="51" idx="2"/>
          </p:cNvCxnSpPr>
          <p:nvPr/>
        </p:nvCxnSpPr>
        <p:spPr>
          <a:xfrm flipH="1">
            <a:off x="2187575" y="2741647"/>
            <a:ext cx="2682840" cy="136853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A8600A46-0546-4410-B6D9-C0718BC3F84F}"/>
              </a:ext>
            </a:extLst>
          </p:cNvPr>
          <p:cNvCxnSpPr>
            <a:cxnSpLocks/>
            <a:stCxn id="51" idx="2"/>
            <a:endCxn id="58" idx="3"/>
          </p:cNvCxnSpPr>
          <p:nvPr/>
        </p:nvCxnSpPr>
        <p:spPr>
          <a:xfrm flipH="1">
            <a:off x="2187575" y="2741647"/>
            <a:ext cx="2682840" cy="174250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2910BFA-B2B7-4584-B570-0868FEABF6C6}"/>
              </a:ext>
            </a:extLst>
          </p:cNvPr>
          <p:cNvCxnSpPr>
            <a:cxnSpLocks/>
            <a:stCxn id="53" idx="2"/>
          </p:cNvCxnSpPr>
          <p:nvPr/>
        </p:nvCxnSpPr>
        <p:spPr>
          <a:xfrm flipH="1" flipV="1">
            <a:off x="2187575" y="4103531"/>
            <a:ext cx="2682840" cy="109918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58C6BF0-8980-4176-AF9B-579E35C9050E}"/>
              </a:ext>
            </a:extLst>
          </p:cNvPr>
          <p:cNvCxnSpPr>
            <a:cxnSpLocks/>
            <a:stCxn id="53" idx="2"/>
            <a:endCxn id="58" idx="3"/>
          </p:cNvCxnSpPr>
          <p:nvPr/>
        </p:nvCxnSpPr>
        <p:spPr>
          <a:xfrm flipH="1" flipV="1">
            <a:off x="2187575" y="4484152"/>
            <a:ext cx="2682840" cy="71856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17F5C79D-172F-452F-BE0C-881A0B35352A}"/>
              </a:ext>
            </a:extLst>
          </p:cNvPr>
          <p:cNvSpPr txBox="1"/>
          <p:nvPr/>
        </p:nvSpPr>
        <p:spPr>
          <a:xfrm>
            <a:off x="5638824" y="2798944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~0.5</a:t>
            </a:r>
            <a:endParaRPr lang="en-US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1AB6986-7239-419D-BF15-8F85F0A36A22}"/>
              </a:ext>
            </a:extLst>
          </p:cNvPr>
          <p:cNvSpPr txBox="1"/>
          <p:nvPr/>
        </p:nvSpPr>
        <p:spPr>
          <a:xfrm>
            <a:off x="5768014" y="4661002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~0.75</a:t>
            </a:r>
            <a:endParaRPr lang="en-US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1136FA7-D270-48C5-BCE4-71353CCBFC80}"/>
              </a:ext>
            </a:extLst>
          </p:cNvPr>
          <p:cNvSpPr txBox="1"/>
          <p:nvPr/>
        </p:nvSpPr>
        <p:spPr>
          <a:xfrm>
            <a:off x="8416658" y="471047"/>
            <a:ext cx="333328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Forward Propagation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Back Propagation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Update Weights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5AEFEDED-D531-4EAD-8FCA-D7E2974112BD}"/>
              </a:ext>
            </a:extLst>
          </p:cNvPr>
          <p:cNvSpPr txBox="1"/>
          <p:nvPr/>
        </p:nvSpPr>
        <p:spPr>
          <a:xfrm>
            <a:off x="9119842" y="3577425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~0.82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E671B3AF-98C7-4444-A23E-5C5E2C8E99A5}"/>
                  </a:ext>
                </a:extLst>
              </p:cNvPr>
              <p:cNvSpPr txBox="1"/>
              <p:nvPr/>
            </p:nvSpPr>
            <p:spPr>
              <a:xfrm>
                <a:off x="8103087" y="3531258"/>
                <a:ext cx="4669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E671B3AF-98C7-4444-A23E-5C5E2C8E99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3087" y="3531258"/>
                <a:ext cx="46692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5AB60C12-B96C-43A5-BEC8-AA77742B98FF}"/>
                  </a:ext>
                </a:extLst>
              </p:cNvPr>
              <p:cNvSpPr txBox="1"/>
              <p:nvPr/>
            </p:nvSpPr>
            <p:spPr>
              <a:xfrm>
                <a:off x="4842970" y="2541934"/>
                <a:ext cx="5657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5AB60C12-B96C-43A5-BEC8-AA77742B98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2970" y="2541934"/>
                <a:ext cx="565796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36995E84-2D87-4792-9724-55F3DE74AAE6}"/>
                  </a:ext>
                </a:extLst>
              </p:cNvPr>
              <p:cNvSpPr txBox="1"/>
              <p:nvPr/>
            </p:nvSpPr>
            <p:spPr>
              <a:xfrm>
                <a:off x="4842970" y="5008311"/>
                <a:ext cx="5657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36995E84-2D87-4792-9724-55F3DE74AA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2970" y="5008311"/>
                <a:ext cx="565796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54002FA-32A8-4ABA-B383-B432A7296C62}"/>
                  </a:ext>
                </a:extLst>
              </p:cNvPr>
              <p:cNvSpPr txBox="1"/>
              <p:nvPr/>
            </p:nvSpPr>
            <p:spPr>
              <a:xfrm>
                <a:off x="8103087" y="4149522"/>
                <a:ext cx="3333285" cy="929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1. Figure out how much error the network makes on the sample: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𝑒𝑟𝑟𝑜𝑟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~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^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54002FA-32A8-4ABA-B383-B432A7296C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3087" y="4149522"/>
                <a:ext cx="3333285" cy="929550"/>
              </a:xfrm>
              <a:prstGeom prst="rect">
                <a:avLst/>
              </a:prstGeom>
              <a:blipFill>
                <a:blip r:embed="rId9"/>
                <a:stretch>
                  <a:fillRect l="-1463" t="-3947" r="-1280" b="-19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>
            <a:extLst>
              <a:ext uri="{FF2B5EF4-FFF2-40B4-BE49-F238E27FC236}">
                <a16:creationId xmlns:a16="http://schemas.microsoft.com/office/drawing/2014/main" id="{E6FA48BD-ED06-4A94-9921-6E3014D204D7}"/>
              </a:ext>
            </a:extLst>
          </p:cNvPr>
          <p:cNvSpPr txBox="1"/>
          <p:nvPr/>
        </p:nvSpPr>
        <p:spPr>
          <a:xfrm>
            <a:off x="3852720" y="3499967"/>
            <a:ext cx="3061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 Figure out how much each part contributes to the error.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F054526-AAD1-4136-9F68-EBF9E1374607}"/>
              </a:ext>
            </a:extLst>
          </p:cNvPr>
          <p:cNvCxnSpPr>
            <a:cxnSpLocks/>
            <a:stCxn id="68" idx="2"/>
            <a:endCxn id="37" idx="0"/>
          </p:cNvCxnSpPr>
          <p:nvPr/>
        </p:nvCxnSpPr>
        <p:spPr>
          <a:xfrm flipH="1">
            <a:off x="5383371" y="3075943"/>
            <a:ext cx="484041" cy="42402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FB8C86B-F5C0-4CC1-BE5D-E718C29C58F9}"/>
              </a:ext>
            </a:extLst>
          </p:cNvPr>
          <p:cNvCxnSpPr>
            <a:cxnSpLocks/>
            <a:stCxn id="69" idx="0"/>
            <a:endCxn id="37" idx="2"/>
          </p:cNvCxnSpPr>
          <p:nvPr/>
        </p:nvCxnSpPr>
        <p:spPr>
          <a:xfrm flipH="1" flipV="1">
            <a:off x="5383371" y="4146298"/>
            <a:ext cx="652505" cy="51470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77343721-E990-47F9-BC02-B94CE2A28C36}"/>
              </a:ext>
            </a:extLst>
          </p:cNvPr>
          <p:cNvSpPr txBox="1"/>
          <p:nvPr/>
        </p:nvSpPr>
        <p:spPr>
          <a:xfrm>
            <a:off x="3852720" y="5902192"/>
            <a:ext cx="3061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 Step each weight to reduce the error it is contributing to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4FA2602-8661-463D-8B79-2A1F9D908FB1}"/>
              </a:ext>
            </a:extLst>
          </p:cNvPr>
          <p:cNvCxnSpPr>
            <a:cxnSpLocks/>
            <a:endCxn id="44" idx="0"/>
          </p:cNvCxnSpPr>
          <p:nvPr/>
        </p:nvCxnSpPr>
        <p:spPr>
          <a:xfrm flipH="1">
            <a:off x="5383371" y="3792606"/>
            <a:ext cx="2142439" cy="210958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106B297-4CEC-43FF-9C88-94863E7C2AF7}"/>
              </a:ext>
            </a:extLst>
          </p:cNvPr>
          <p:cNvCxnSpPr>
            <a:cxnSpLocks/>
            <a:endCxn id="44" idx="0"/>
          </p:cNvCxnSpPr>
          <p:nvPr/>
        </p:nvCxnSpPr>
        <p:spPr>
          <a:xfrm>
            <a:off x="3542718" y="3531258"/>
            <a:ext cx="1840653" cy="237093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FFECEA3A-E229-486D-9AB1-9144F98A2B03}"/>
              </a:ext>
            </a:extLst>
          </p:cNvPr>
          <p:cNvCxnSpPr>
            <a:cxnSpLocks/>
            <a:endCxn id="44" idx="0"/>
          </p:cNvCxnSpPr>
          <p:nvPr/>
        </p:nvCxnSpPr>
        <p:spPr>
          <a:xfrm>
            <a:off x="3312046" y="4734999"/>
            <a:ext cx="2071325" cy="116719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608E45D-C6BC-4169-99C2-367539FCAB2E}"/>
                  </a:ext>
                </a:extLst>
              </p:cNvPr>
              <p:cNvSpPr txBox="1"/>
              <p:nvPr/>
            </p:nvSpPr>
            <p:spPr>
              <a:xfrm>
                <a:off x="8064161" y="2466020"/>
                <a:ext cx="3684920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With MSE: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^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(1−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^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^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608E45D-C6BC-4169-99C2-367539FCAB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161" y="2466020"/>
                <a:ext cx="3684920" cy="375552"/>
              </a:xfrm>
              <a:prstGeom prst="rect">
                <a:avLst/>
              </a:prstGeom>
              <a:blipFill>
                <a:blip r:embed="rId10"/>
                <a:stretch>
                  <a:fillRect l="-1490" t="-819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C672EB8-7B43-49CC-A2F9-4B0A47839E6F}"/>
                  </a:ext>
                </a:extLst>
              </p:cNvPr>
              <p:cNvSpPr txBox="1"/>
              <p:nvPr/>
            </p:nvSpPr>
            <p:spPr>
              <a:xfrm>
                <a:off x="8579168" y="5377643"/>
                <a:ext cx="19682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𝐼𝑛𝑝𝑢𝑡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C672EB8-7B43-49CC-A2F9-4B0A47839E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9168" y="5377643"/>
                <a:ext cx="1968231" cy="369332"/>
              </a:xfrm>
              <a:prstGeom prst="rect">
                <a:avLst/>
              </a:prstGeom>
              <a:blipFill>
                <a:blip r:embed="rId11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430F8C04-1EF7-4484-B6D0-3FAE631A3501}"/>
                  </a:ext>
                </a:extLst>
              </p:cNvPr>
              <p:cNvSpPr txBox="1"/>
              <p:nvPr/>
            </p:nvSpPr>
            <p:spPr>
              <a:xfrm>
                <a:off x="224846" y="5318595"/>
                <a:ext cx="3447482" cy="7949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(1−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𝑂𝑢𝑡𝑝𝑢𝑡𝑠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𝑘h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430F8C04-1EF7-4484-B6D0-3FAE631A35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846" y="5318595"/>
                <a:ext cx="3447482" cy="79496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AD11812-6C35-4706-8073-2FB1CDB0F020}"/>
                  </a:ext>
                </a:extLst>
              </p:cNvPr>
              <p:cNvSpPr txBox="1"/>
              <p:nvPr/>
            </p:nvSpPr>
            <p:spPr>
              <a:xfrm>
                <a:off x="224846" y="6156877"/>
                <a:ext cx="2227148" cy="3916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𝐼𝑛𝑝𝑢𝑡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AD11812-6C35-4706-8073-2FB1CDB0F0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846" y="6156877"/>
                <a:ext cx="2227148" cy="391646"/>
              </a:xfrm>
              <a:prstGeom prst="rect">
                <a:avLst/>
              </a:prstGeom>
              <a:blipFill>
                <a:blip r:embed="rId13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83D5EF36-AA73-47BF-BB49-463362E14B22}"/>
                  </a:ext>
                </a:extLst>
              </p:cNvPr>
              <p:cNvSpPr txBox="1"/>
              <p:nvPr/>
            </p:nvSpPr>
            <p:spPr>
              <a:xfrm>
                <a:off x="654537" y="1517579"/>
                <a:ext cx="4188433" cy="6353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=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∗(1−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83D5EF36-AA73-47BF-BB49-463362E14B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537" y="1517579"/>
                <a:ext cx="4188433" cy="63536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00DF7E0-0316-4D35-AF3F-8C6E3D91D017}"/>
                  </a:ext>
                </a:extLst>
              </p:cNvPr>
              <p:cNvSpPr txBox="1"/>
              <p:nvPr/>
            </p:nvSpPr>
            <p:spPr>
              <a:xfrm>
                <a:off x="442057" y="1004288"/>
                <a:ext cx="4960706" cy="5091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h𝑎𝑖𝑛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𝑅𝑢𝑙𝑒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: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00DF7E0-0316-4D35-AF3F-8C6E3D91D0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057" y="1004288"/>
                <a:ext cx="4960706" cy="50917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8671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1" grpId="0" animBg="1"/>
      <p:bldP spid="53" grpId="0" animBg="1"/>
      <p:bldP spid="68" grpId="0"/>
      <p:bldP spid="69" grpId="0"/>
      <p:bldP spid="73" grpId="0"/>
      <p:bldP spid="84" grpId="0"/>
      <p:bldP spid="85" grpId="0"/>
      <p:bldP spid="86" grpId="0"/>
      <p:bldP spid="3" grpId="0"/>
      <p:bldP spid="37" grpId="0"/>
      <p:bldP spid="44" grpId="0"/>
      <p:bldP spid="32" grpId="0"/>
      <p:bldP spid="33" grpId="0"/>
      <p:bldP spid="34" grpId="0"/>
      <p:bldP spid="35" grpId="0"/>
      <p:bldP spid="36" grpId="0"/>
      <p:bldP spid="3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2A51F-36BB-499B-89A2-B86222D1C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 Example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AABA95F-4684-4BE2-9E32-8643CB0E17F7}"/>
              </a:ext>
            </a:extLst>
          </p:cNvPr>
          <p:cNvSpPr/>
          <p:nvPr/>
        </p:nvSpPr>
        <p:spPr>
          <a:xfrm>
            <a:off x="8066212" y="3429000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6A7DBB5D-BD3B-4E52-B8AB-E772849F5C78}"/>
              </a:ext>
            </a:extLst>
          </p:cNvPr>
          <p:cNvCxnSpPr>
            <a:cxnSpLocks/>
            <a:endCxn id="49" idx="6"/>
          </p:cNvCxnSpPr>
          <p:nvPr/>
        </p:nvCxnSpPr>
        <p:spPr>
          <a:xfrm flipH="1">
            <a:off x="8579168" y="3696629"/>
            <a:ext cx="515744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>
            <a:extLst>
              <a:ext uri="{FF2B5EF4-FFF2-40B4-BE49-F238E27FC236}">
                <a16:creationId xmlns:a16="http://schemas.microsoft.com/office/drawing/2014/main" id="{0BB7CEFA-FF45-4D34-8086-EDEF30BA29A1}"/>
              </a:ext>
            </a:extLst>
          </p:cNvPr>
          <p:cNvSpPr/>
          <p:nvPr/>
        </p:nvSpPr>
        <p:spPr>
          <a:xfrm>
            <a:off x="4870415" y="2474018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51E23B2-59A8-444D-B3E7-393AE230CF6B}"/>
              </a:ext>
            </a:extLst>
          </p:cNvPr>
          <p:cNvCxnSpPr>
            <a:cxnSpLocks/>
            <a:stCxn id="49" idx="2"/>
            <a:endCxn id="51" idx="6"/>
          </p:cNvCxnSpPr>
          <p:nvPr/>
        </p:nvCxnSpPr>
        <p:spPr>
          <a:xfrm flipH="1" flipV="1">
            <a:off x="5383371" y="2741647"/>
            <a:ext cx="2682841" cy="95498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>
            <a:extLst>
              <a:ext uri="{FF2B5EF4-FFF2-40B4-BE49-F238E27FC236}">
                <a16:creationId xmlns:a16="http://schemas.microsoft.com/office/drawing/2014/main" id="{AE1CE7D0-E55F-46A2-B927-1F0986A83F4F}"/>
              </a:ext>
            </a:extLst>
          </p:cNvPr>
          <p:cNvSpPr/>
          <p:nvPr/>
        </p:nvSpPr>
        <p:spPr>
          <a:xfrm>
            <a:off x="4870415" y="4935086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5174A3A-E49A-42B4-B42C-11E782015371}"/>
              </a:ext>
            </a:extLst>
          </p:cNvPr>
          <p:cNvCxnSpPr>
            <a:cxnSpLocks/>
            <a:stCxn id="49" idx="2"/>
            <a:endCxn id="53" idx="6"/>
          </p:cNvCxnSpPr>
          <p:nvPr/>
        </p:nvCxnSpPr>
        <p:spPr>
          <a:xfrm flipH="1">
            <a:off x="5383371" y="3696629"/>
            <a:ext cx="2682841" cy="150608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1D95D76B-3D09-4FD4-89F0-09F4C42DAEFE}"/>
              </a:ext>
            </a:extLst>
          </p:cNvPr>
          <p:cNvCxnSpPr>
            <a:cxnSpLocks/>
            <a:stCxn id="49" idx="2"/>
          </p:cNvCxnSpPr>
          <p:nvPr/>
        </p:nvCxnSpPr>
        <p:spPr>
          <a:xfrm flipH="1" flipV="1">
            <a:off x="7283766" y="3028950"/>
            <a:ext cx="782446" cy="66767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7BB93611-5E4D-4FBD-8FE7-1410D23608CA}"/>
              </a:ext>
            </a:extLst>
          </p:cNvPr>
          <p:cNvCxnSpPr>
            <a:cxnSpLocks/>
            <a:stCxn id="51" idx="2"/>
          </p:cNvCxnSpPr>
          <p:nvPr/>
        </p:nvCxnSpPr>
        <p:spPr>
          <a:xfrm flipH="1" flipV="1">
            <a:off x="4327490" y="2352051"/>
            <a:ext cx="542925" cy="38959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23C04CD-A0C6-4177-BB1E-65EF2A410287}"/>
              </a:ext>
            </a:extLst>
          </p:cNvPr>
          <p:cNvCxnSpPr>
            <a:cxnSpLocks/>
            <a:stCxn id="53" idx="2"/>
          </p:cNvCxnSpPr>
          <p:nvPr/>
        </p:nvCxnSpPr>
        <p:spPr>
          <a:xfrm flipH="1" flipV="1">
            <a:off x="4029546" y="4392572"/>
            <a:ext cx="840869" cy="81014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8" name="Table 57">
                <a:extLst>
                  <a:ext uri="{FF2B5EF4-FFF2-40B4-BE49-F238E27FC236}">
                    <a16:creationId xmlns:a16="http://schemas.microsoft.com/office/drawing/2014/main" id="{EACCBCB0-57DD-48DF-83CF-FAB9AB06E7F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60033162"/>
                  </p:ext>
                </p:extLst>
              </p:nvPr>
            </p:nvGraphicFramePr>
            <p:xfrm>
              <a:off x="847725" y="3927892"/>
              <a:ext cx="1339850" cy="1112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69925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669925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7272383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8" name="Table 57">
                <a:extLst>
                  <a:ext uri="{FF2B5EF4-FFF2-40B4-BE49-F238E27FC236}">
                    <a16:creationId xmlns:a16="http://schemas.microsoft.com/office/drawing/2014/main" id="{EACCBCB0-57DD-48DF-83CF-FAB9AB06E7F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60033162"/>
                  </p:ext>
                </p:extLst>
              </p:nvPr>
            </p:nvGraphicFramePr>
            <p:xfrm>
              <a:off x="847725" y="3927892"/>
              <a:ext cx="1339850" cy="1112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69925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669925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09" t="-8197" r="-101818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09" t="-108197" r="-101818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09" t="-208197" r="-101818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72723838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F3DF5EA4-3424-4C3E-99ED-9C36CF01D770}"/>
              </a:ext>
            </a:extLst>
          </p:cNvPr>
          <p:cNvCxnSpPr>
            <a:cxnSpLocks/>
            <a:stCxn id="51" idx="2"/>
          </p:cNvCxnSpPr>
          <p:nvPr/>
        </p:nvCxnSpPr>
        <p:spPr>
          <a:xfrm flipH="1">
            <a:off x="2187575" y="2741647"/>
            <a:ext cx="2682840" cy="136853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A8600A46-0546-4410-B6D9-C0718BC3F84F}"/>
              </a:ext>
            </a:extLst>
          </p:cNvPr>
          <p:cNvCxnSpPr>
            <a:cxnSpLocks/>
            <a:stCxn id="51" idx="2"/>
            <a:endCxn id="58" idx="3"/>
          </p:cNvCxnSpPr>
          <p:nvPr/>
        </p:nvCxnSpPr>
        <p:spPr>
          <a:xfrm flipH="1">
            <a:off x="2187575" y="2741647"/>
            <a:ext cx="2682840" cy="174250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2910BFA-B2B7-4584-B570-0868FEABF6C6}"/>
              </a:ext>
            </a:extLst>
          </p:cNvPr>
          <p:cNvCxnSpPr>
            <a:cxnSpLocks/>
            <a:stCxn id="53" idx="2"/>
          </p:cNvCxnSpPr>
          <p:nvPr/>
        </p:nvCxnSpPr>
        <p:spPr>
          <a:xfrm flipH="1" flipV="1">
            <a:off x="2187575" y="4103531"/>
            <a:ext cx="2682840" cy="109918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58C6BF0-8980-4176-AF9B-579E35C9050E}"/>
              </a:ext>
            </a:extLst>
          </p:cNvPr>
          <p:cNvCxnSpPr>
            <a:cxnSpLocks/>
            <a:stCxn id="53" idx="2"/>
            <a:endCxn id="58" idx="3"/>
          </p:cNvCxnSpPr>
          <p:nvPr/>
        </p:nvCxnSpPr>
        <p:spPr>
          <a:xfrm flipH="1" flipV="1">
            <a:off x="2187575" y="4484152"/>
            <a:ext cx="2682840" cy="71856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3" name="Table 62">
                <a:extLst>
                  <a:ext uri="{FF2B5EF4-FFF2-40B4-BE49-F238E27FC236}">
                    <a16:creationId xmlns:a16="http://schemas.microsoft.com/office/drawing/2014/main" id="{FEB7064E-2C07-4B29-AD75-F67D33A403F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41083921"/>
                  </p:ext>
                </p:extLst>
              </p:nvPr>
            </p:nvGraphicFramePr>
            <p:xfrm>
              <a:off x="3371061" y="5294295"/>
              <a:ext cx="1003998" cy="97631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1999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501999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-1.0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067608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3" name="Table 62">
                <a:extLst>
                  <a:ext uri="{FF2B5EF4-FFF2-40B4-BE49-F238E27FC236}">
                    <a16:creationId xmlns:a16="http://schemas.microsoft.com/office/drawing/2014/main" id="{FEB7064E-2C07-4B29-AD75-F67D33A403F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41083921"/>
                  </p:ext>
                </p:extLst>
              </p:nvPr>
            </p:nvGraphicFramePr>
            <p:xfrm>
              <a:off x="3371061" y="5294295"/>
              <a:ext cx="1003998" cy="97631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1999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501999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205" t="-1852" r="-102410" b="-21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205" t="-103774" r="-102410" b="-1150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205" t="-200000" r="-102410" b="-129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-1.0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067608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4" name="Table 63">
                <a:extLst>
                  <a:ext uri="{FF2B5EF4-FFF2-40B4-BE49-F238E27FC236}">
                    <a16:creationId xmlns:a16="http://schemas.microsoft.com/office/drawing/2014/main" id="{B9B51921-09C8-4FD6-8491-70BDDF9956F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49777311"/>
                  </p:ext>
                </p:extLst>
              </p:nvPr>
            </p:nvGraphicFramePr>
            <p:xfrm>
              <a:off x="2869062" y="1859756"/>
              <a:ext cx="1003998" cy="97631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1999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501999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-1.0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067608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4" name="Table 63">
                <a:extLst>
                  <a:ext uri="{FF2B5EF4-FFF2-40B4-BE49-F238E27FC236}">
                    <a16:creationId xmlns:a16="http://schemas.microsoft.com/office/drawing/2014/main" id="{B9B51921-09C8-4FD6-8491-70BDDF9956F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49777311"/>
                  </p:ext>
                </p:extLst>
              </p:nvPr>
            </p:nvGraphicFramePr>
            <p:xfrm>
              <a:off x="2869062" y="1859756"/>
              <a:ext cx="1003998" cy="97631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1999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501999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205" t="-3704" r="-102410" b="-2092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205" t="-105660" r="-102410" b="-1132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-1.0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205" t="-201852" r="-102410" b="-1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067608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5" name="Table 64">
                <a:extLst>
                  <a:ext uri="{FF2B5EF4-FFF2-40B4-BE49-F238E27FC236}">
                    <a16:creationId xmlns:a16="http://schemas.microsoft.com/office/drawing/2014/main" id="{8C43B084-6935-4464-B6EB-C93035033F6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50026571"/>
                  </p:ext>
                </p:extLst>
              </p:nvPr>
            </p:nvGraphicFramePr>
            <p:xfrm>
              <a:off x="7254536" y="4259431"/>
              <a:ext cx="1003998" cy="97631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1999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501999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067608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5" name="Table 64">
                <a:extLst>
                  <a:ext uri="{FF2B5EF4-FFF2-40B4-BE49-F238E27FC236}">
                    <a16:creationId xmlns:a16="http://schemas.microsoft.com/office/drawing/2014/main" id="{8C43B084-6935-4464-B6EB-C93035033F6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50026571"/>
                  </p:ext>
                </p:extLst>
              </p:nvPr>
            </p:nvGraphicFramePr>
            <p:xfrm>
              <a:off x="7254536" y="4259431"/>
              <a:ext cx="1003998" cy="97631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1999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501999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205" t="-1852" r="-101205" b="-21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205" t="-103774" r="-101205" b="-1150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205" t="-200000" r="-101205" b="-129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0676080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8" name="TextBox 67">
            <a:extLst>
              <a:ext uri="{FF2B5EF4-FFF2-40B4-BE49-F238E27FC236}">
                <a16:creationId xmlns:a16="http://schemas.microsoft.com/office/drawing/2014/main" id="{17F5C79D-172F-452F-BE0C-881A0B35352A}"/>
              </a:ext>
            </a:extLst>
          </p:cNvPr>
          <p:cNvSpPr txBox="1"/>
          <p:nvPr/>
        </p:nvSpPr>
        <p:spPr>
          <a:xfrm>
            <a:off x="5638824" y="2798944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~0.5</a:t>
            </a:r>
            <a:endParaRPr lang="en-US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1AB6986-7239-419D-BF15-8F85F0A36A22}"/>
              </a:ext>
            </a:extLst>
          </p:cNvPr>
          <p:cNvSpPr txBox="1"/>
          <p:nvPr/>
        </p:nvSpPr>
        <p:spPr>
          <a:xfrm>
            <a:off x="5768014" y="4661002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~0.75</a:t>
            </a:r>
            <a:endParaRPr lang="en-US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1136FA7-D270-48C5-BCE4-71353CCBFC80}"/>
              </a:ext>
            </a:extLst>
          </p:cNvPr>
          <p:cNvSpPr txBox="1"/>
          <p:nvPr/>
        </p:nvSpPr>
        <p:spPr>
          <a:xfrm>
            <a:off x="8416658" y="471047"/>
            <a:ext cx="333328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Forward Propagation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Back Propagation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Update Weights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5AEFEDED-D531-4EAD-8FCA-D7E2974112BD}"/>
              </a:ext>
            </a:extLst>
          </p:cNvPr>
          <p:cNvSpPr txBox="1"/>
          <p:nvPr/>
        </p:nvSpPr>
        <p:spPr>
          <a:xfrm>
            <a:off x="9119842" y="3577425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~0.82</a:t>
            </a:r>
            <a:endParaRPr lang="en-US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74BDBFF-548F-44A9-AE33-902932BEEB4C}"/>
              </a:ext>
            </a:extLst>
          </p:cNvPr>
          <p:cNvSpPr txBox="1"/>
          <p:nvPr/>
        </p:nvSpPr>
        <p:spPr>
          <a:xfrm>
            <a:off x="9119842" y="4054589"/>
            <a:ext cx="9964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Error = ~0.18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E671B3AF-98C7-4444-A23E-5C5E2C8E99A5}"/>
                  </a:ext>
                </a:extLst>
              </p:cNvPr>
              <p:cNvSpPr txBox="1"/>
              <p:nvPr/>
            </p:nvSpPr>
            <p:spPr>
              <a:xfrm>
                <a:off x="8103087" y="3531258"/>
                <a:ext cx="4669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E671B3AF-98C7-4444-A23E-5C5E2C8E99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3087" y="3531258"/>
                <a:ext cx="46692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5AB60C12-B96C-43A5-BEC8-AA77742B98FF}"/>
                  </a:ext>
                </a:extLst>
              </p:cNvPr>
              <p:cNvSpPr txBox="1"/>
              <p:nvPr/>
            </p:nvSpPr>
            <p:spPr>
              <a:xfrm>
                <a:off x="4842970" y="2541934"/>
                <a:ext cx="5657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5AB60C12-B96C-43A5-BEC8-AA77742B98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2970" y="2541934"/>
                <a:ext cx="565796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36995E84-2D87-4792-9724-55F3DE74AAE6}"/>
                  </a:ext>
                </a:extLst>
              </p:cNvPr>
              <p:cNvSpPr txBox="1"/>
              <p:nvPr/>
            </p:nvSpPr>
            <p:spPr>
              <a:xfrm>
                <a:off x="4842970" y="5008311"/>
                <a:ext cx="5657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36995E84-2D87-4792-9724-55F3DE74AA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2970" y="5008311"/>
                <a:ext cx="565796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00A13A50-0231-4EA3-8CE3-96B38C79027A}"/>
                  </a:ext>
                </a:extLst>
              </p:cNvPr>
              <p:cNvSpPr txBox="1"/>
              <p:nvPr/>
            </p:nvSpPr>
            <p:spPr>
              <a:xfrm>
                <a:off x="8296270" y="2535714"/>
                <a:ext cx="2697469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^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(1−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^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^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00A13A50-0231-4EA3-8CE3-96B38C7902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6270" y="2535714"/>
                <a:ext cx="2697469" cy="375552"/>
              </a:xfrm>
              <a:prstGeom prst="rect">
                <a:avLst/>
              </a:prstGeom>
              <a:blipFill>
                <a:blip r:embed="rId9"/>
                <a:stretch>
                  <a:fillRect b="-11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53603C22-1ED9-40A2-89A9-D0ECAA2FB9D7}"/>
                  </a:ext>
                </a:extLst>
              </p:cNvPr>
              <p:cNvSpPr txBox="1"/>
              <p:nvPr/>
            </p:nvSpPr>
            <p:spPr>
              <a:xfrm>
                <a:off x="8296270" y="2853283"/>
                <a:ext cx="13293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=0.027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53603C22-1ED9-40A2-89A9-D0ECAA2FB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6270" y="2853283"/>
                <a:ext cx="1329338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D75327C2-8E41-4F98-8AA9-651CA49AE8AD}"/>
                  </a:ext>
                </a:extLst>
              </p:cNvPr>
              <p:cNvSpPr txBox="1"/>
              <p:nvPr/>
            </p:nvSpPr>
            <p:spPr>
              <a:xfrm>
                <a:off x="8600566" y="4699668"/>
                <a:ext cx="19682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𝐼𝑛𝑝𝑢𝑡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D75327C2-8E41-4F98-8AA9-651CA49AE8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0566" y="4699668"/>
                <a:ext cx="1968231" cy="369332"/>
              </a:xfrm>
              <a:prstGeom prst="rect">
                <a:avLst/>
              </a:prstGeom>
              <a:blipFill>
                <a:blip r:embed="rId11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89EF790A-263A-46CC-A72C-B3BDF8667B53}"/>
                  </a:ext>
                </a:extLst>
              </p:cNvPr>
              <p:cNvSpPr/>
              <p:nvPr/>
            </p:nvSpPr>
            <p:spPr>
              <a:xfrm>
                <a:off x="8566369" y="5192977"/>
                <a:ext cx="1670907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=0.0027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0.0013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=0.0020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89EF790A-263A-46CC-A72C-B3BDF8667B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6369" y="5192977"/>
                <a:ext cx="1670907" cy="92333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766227F6-3DBD-470F-A592-0824B98F0025}"/>
                  </a:ext>
                </a:extLst>
              </p:cNvPr>
              <p:cNvSpPr txBox="1"/>
              <p:nvPr/>
            </p:nvSpPr>
            <p:spPr>
              <a:xfrm>
                <a:off x="4623531" y="5570354"/>
                <a:ext cx="3447482" cy="7949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(1−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𝑂𝑢𝑡𝑝𝑢𝑡𝑠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𝑘h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766227F6-3DBD-470F-A592-0824B98F00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3531" y="5570354"/>
                <a:ext cx="3447482" cy="79496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2C4E5D0F-CF46-42CB-86DF-5C8E594510E9}"/>
                  </a:ext>
                </a:extLst>
              </p:cNvPr>
              <p:cNvSpPr txBox="1"/>
              <p:nvPr/>
            </p:nvSpPr>
            <p:spPr>
              <a:xfrm>
                <a:off x="4598952" y="6032528"/>
                <a:ext cx="14650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=~.005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2C4E5D0F-CF46-42CB-86DF-5C8E594510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8952" y="6032528"/>
                <a:ext cx="1465081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55789C3C-72A8-4171-A975-EFA15AA7EA22}"/>
                  </a:ext>
                </a:extLst>
              </p:cNvPr>
              <p:cNvSpPr txBox="1"/>
              <p:nvPr/>
            </p:nvSpPr>
            <p:spPr>
              <a:xfrm>
                <a:off x="962846" y="5216051"/>
                <a:ext cx="2280624" cy="3916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𝐼𝑛𝑝𝑢𝑡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55789C3C-72A8-4171-A975-EFA15AA7EA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846" y="5216051"/>
                <a:ext cx="2280624" cy="391646"/>
              </a:xfrm>
              <a:prstGeom prst="rect">
                <a:avLst/>
              </a:prstGeom>
              <a:blipFill>
                <a:blip r:embed="rId15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8346CE32-FB37-46B0-A062-6B6DA6772E78}"/>
                  </a:ext>
                </a:extLst>
              </p:cNvPr>
              <p:cNvSpPr/>
              <p:nvPr/>
            </p:nvSpPr>
            <p:spPr>
              <a:xfrm>
                <a:off x="962846" y="5573616"/>
                <a:ext cx="1861663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2.0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=0.0</m:t>
                    </m:r>
                  </m:oMath>
                </a14:m>
                <a:r>
                  <a:rPr lang="en-US" dirty="0"/>
                  <a:t>005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2.1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0.0</m:t>
                    </m:r>
                  </m:oMath>
                </a14:m>
                <a:r>
                  <a:rPr lang="en-US" dirty="0"/>
                  <a:t>005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2.2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=0.000</m:t>
                    </m:r>
                  </m:oMath>
                </a14:m>
                <a:r>
                  <a:rPr lang="en-US" dirty="0"/>
                  <a:t>25</a:t>
                </a:r>
              </a:p>
            </p:txBody>
          </p:sp>
        </mc:Choice>
        <mc:Fallback xmlns=""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8346CE32-FB37-46B0-A062-6B6DA6772E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846" y="5573616"/>
                <a:ext cx="1861663" cy="923330"/>
              </a:xfrm>
              <a:prstGeom prst="rect">
                <a:avLst/>
              </a:prstGeom>
              <a:blipFill>
                <a:blip r:embed="rId16"/>
                <a:stretch>
                  <a:fillRect t="-3289" r="-1639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649DBBA-85EB-44F7-AC9E-993F448A4A76}"/>
                  </a:ext>
                </a:extLst>
              </p:cNvPr>
              <p:cNvSpPr txBox="1"/>
              <p:nvPr/>
            </p:nvSpPr>
            <p:spPr>
              <a:xfrm>
                <a:off x="8762995" y="1849529"/>
                <a:ext cx="9883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649DBBA-85EB-44F7-AC9E-993F448A4A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2995" y="1849529"/>
                <a:ext cx="988347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620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1" grpId="0" animBg="1"/>
      <p:bldP spid="53" grpId="0" animBg="1"/>
      <p:bldP spid="68" grpId="0"/>
      <p:bldP spid="69" grpId="0"/>
      <p:bldP spid="73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25ABC-FB38-4A83-A6BE-EC9C373B6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 Algorithm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6263F24-3D35-4ED1-9607-BC4AC3389E8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Initialize all weights to small random number (-0.05 – 0.05)</a:t>
                </a:r>
              </a:p>
              <a:p>
                <a:endParaRPr lang="en-US" dirty="0"/>
              </a:p>
              <a:p>
                <a:r>
                  <a:rPr lang="en-US" dirty="0"/>
                  <a:t>While not ‘time to stop’ repeatedly loop over training data:</a:t>
                </a:r>
              </a:p>
              <a:p>
                <a:pPr lvl="1"/>
                <a:r>
                  <a:rPr lang="en-US" dirty="0"/>
                  <a:t>Input a single training sample to network and calculate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dirty="0"/>
                  <a:t>for every neuron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Back propagate the errors from the output to every neuron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^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(1−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^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^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(1−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𝑂𝑢𝑡𝑝𝑢𝑡𝑠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𝑘h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𝛿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nary>
                  </m:oMath>
                </a14:m>
                <a:endParaRPr lang="en-US" dirty="0"/>
              </a:p>
              <a:p>
                <a:pPr lvl="2"/>
                <a:endParaRPr lang="en-US" dirty="0"/>
              </a:p>
              <a:p>
                <a:pPr lvl="1"/>
                <a:r>
                  <a:rPr lang="en-US" dirty="0"/>
                  <a:t>Update every weight in the network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𝐼𝑛𝑝𝑢𝑡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𝑗𝑖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6263F24-3D35-4ED1-9607-BC4AC3389E8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770140B6-31EE-4D93-87A2-2FCB7979DED0}"/>
              </a:ext>
            </a:extLst>
          </p:cNvPr>
          <p:cNvSpPr/>
          <p:nvPr/>
        </p:nvSpPr>
        <p:spPr>
          <a:xfrm>
            <a:off x="7495142" y="5470393"/>
            <a:ext cx="4359007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Stopping Criteria:</a:t>
            </a:r>
          </a:p>
          <a:p>
            <a:r>
              <a:rPr lang="en-US" dirty="0"/>
              <a:t>	# of Epochs (passes through data)</a:t>
            </a:r>
          </a:p>
          <a:p>
            <a:r>
              <a:rPr lang="en-US" dirty="0"/>
              <a:t>	Training set loss stops going down</a:t>
            </a:r>
          </a:p>
          <a:p>
            <a:r>
              <a:rPr lang="en-US" dirty="0"/>
              <a:t>	Accuracy on validation data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95ED23-7CA4-4C23-ABF3-334652DDAE98}"/>
              </a:ext>
            </a:extLst>
          </p:cNvPr>
          <p:cNvSpPr txBox="1"/>
          <p:nvPr/>
        </p:nvSpPr>
        <p:spPr>
          <a:xfrm>
            <a:off x="8774130" y="4058292"/>
            <a:ext cx="1913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Downstream error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AACC55-281A-44B0-BDE9-CEA4368ACD87}"/>
              </a:ext>
            </a:extLst>
          </p:cNvPr>
          <p:cNvSpPr txBox="1"/>
          <p:nvPr/>
        </p:nvSpPr>
        <p:spPr>
          <a:xfrm>
            <a:off x="8774130" y="4607302"/>
            <a:ext cx="2641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This node’s effect on error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6BD33A6-7149-4E28-B49D-12707D1D26BD}"/>
              </a:ext>
            </a:extLst>
          </p:cNvPr>
          <p:cNvCxnSpPr/>
          <p:nvPr/>
        </p:nvCxnSpPr>
        <p:spPr>
          <a:xfrm flipH="1">
            <a:off x="5671335" y="4222679"/>
            <a:ext cx="3041150" cy="33904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D334160-8A98-4EC8-B292-25836874B3FF}"/>
              </a:ext>
            </a:extLst>
          </p:cNvPr>
          <p:cNvCxnSpPr>
            <a:cxnSpLocks/>
            <a:stCxn id="7" idx="1"/>
          </p:cNvCxnSpPr>
          <p:nvPr/>
        </p:nvCxnSpPr>
        <p:spPr>
          <a:xfrm flipH="1">
            <a:off x="5219272" y="4791968"/>
            <a:ext cx="3554858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5473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2A51F-36BB-499B-89A2-B86222D1C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437" y="105171"/>
            <a:ext cx="10515600" cy="1178448"/>
          </a:xfrm>
        </p:spPr>
        <p:txBody>
          <a:bodyPr>
            <a:normAutofit fontScale="90000"/>
          </a:bodyPr>
          <a:lstStyle/>
          <a:p>
            <a:r>
              <a:rPr lang="en-US" dirty="0"/>
              <a:t>Backprop with Hidden Layer</a:t>
            </a:r>
            <a:br>
              <a:rPr lang="en-US" dirty="0"/>
            </a:br>
            <a:r>
              <a:rPr lang="en-US" sz="3600" dirty="0"/>
              <a:t>(or multiple outputs)</a:t>
            </a:r>
            <a:endParaRPr lang="en-US" dirty="0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AABA95F-4684-4BE2-9E32-8643CB0E17F7}"/>
              </a:ext>
            </a:extLst>
          </p:cNvPr>
          <p:cNvSpPr/>
          <p:nvPr/>
        </p:nvSpPr>
        <p:spPr>
          <a:xfrm>
            <a:off x="8066212" y="3429000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6A7DBB5D-BD3B-4E52-B8AB-E772849F5C78}"/>
              </a:ext>
            </a:extLst>
          </p:cNvPr>
          <p:cNvCxnSpPr>
            <a:cxnSpLocks/>
            <a:endCxn id="49" idx="6"/>
          </p:cNvCxnSpPr>
          <p:nvPr/>
        </p:nvCxnSpPr>
        <p:spPr>
          <a:xfrm flipH="1">
            <a:off x="8579168" y="3696629"/>
            <a:ext cx="515744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>
            <a:extLst>
              <a:ext uri="{FF2B5EF4-FFF2-40B4-BE49-F238E27FC236}">
                <a16:creationId xmlns:a16="http://schemas.microsoft.com/office/drawing/2014/main" id="{0BB7CEFA-FF45-4D34-8086-EDEF30BA29A1}"/>
              </a:ext>
            </a:extLst>
          </p:cNvPr>
          <p:cNvSpPr/>
          <p:nvPr/>
        </p:nvSpPr>
        <p:spPr>
          <a:xfrm>
            <a:off x="3933168" y="2483756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51E23B2-59A8-444D-B3E7-393AE230CF6B}"/>
              </a:ext>
            </a:extLst>
          </p:cNvPr>
          <p:cNvCxnSpPr>
            <a:cxnSpLocks/>
            <a:stCxn id="49" idx="2"/>
          </p:cNvCxnSpPr>
          <p:nvPr/>
        </p:nvCxnSpPr>
        <p:spPr>
          <a:xfrm flipH="1" flipV="1">
            <a:off x="6983972" y="2869163"/>
            <a:ext cx="1082240" cy="8274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>
            <a:extLst>
              <a:ext uri="{FF2B5EF4-FFF2-40B4-BE49-F238E27FC236}">
                <a16:creationId xmlns:a16="http://schemas.microsoft.com/office/drawing/2014/main" id="{AE1CE7D0-E55F-46A2-B927-1F0986A83F4F}"/>
              </a:ext>
            </a:extLst>
          </p:cNvPr>
          <p:cNvSpPr/>
          <p:nvPr/>
        </p:nvSpPr>
        <p:spPr>
          <a:xfrm>
            <a:off x="3933168" y="4944824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5174A3A-E49A-42B4-B42C-11E782015371}"/>
              </a:ext>
            </a:extLst>
          </p:cNvPr>
          <p:cNvCxnSpPr>
            <a:cxnSpLocks/>
            <a:stCxn id="49" idx="2"/>
            <a:endCxn id="47" idx="3"/>
          </p:cNvCxnSpPr>
          <p:nvPr/>
        </p:nvCxnSpPr>
        <p:spPr>
          <a:xfrm flipH="1">
            <a:off x="7098489" y="3696629"/>
            <a:ext cx="967723" cy="150244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1D95D76B-3D09-4FD4-89F0-09F4C42DAEFE}"/>
              </a:ext>
            </a:extLst>
          </p:cNvPr>
          <p:cNvCxnSpPr>
            <a:cxnSpLocks/>
          </p:cNvCxnSpPr>
          <p:nvPr/>
        </p:nvCxnSpPr>
        <p:spPr>
          <a:xfrm flipH="1" flipV="1">
            <a:off x="7624436" y="2854477"/>
            <a:ext cx="431502" cy="81133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7BB93611-5E4D-4FBD-8FE7-1410D23608CA}"/>
              </a:ext>
            </a:extLst>
          </p:cNvPr>
          <p:cNvCxnSpPr>
            <a:cxnSpLocks/>
            <a:stCxn id="51" idx="2"/>
          </p:cNvCxnSpPr>
          <p:nvPr/>
        </p:nvCxnSpPr>
        <p:spPr>
          <a:xfrm flipH="1" flipV="1">
            <a:off x="3680143" y="2275726"/>
            <a:ext cx="253025" cy="47565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23C04CD-A0C6-4177-BB1E-65EF2A410287}"/>
              </a:ext>
            </a:extLst>
          </p:cNvPr>
          <p:cNvCxnSpPr>
            <a:cxnSpLocks/>
            <a:stCxn id="53" idx="2"/>
          </p:cNvCxnSpPr>
          <p:nvPr/>
        </p:nvCxnSpPr>
        <p:spPr>
          <a:xfrm flipH="1" flipV="1">
            <a:off x="3452026" y="4402310"/>
            <a:ext cx="481142" cy="81014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8" name="Table 57">
                <a:extLst>
                  <a:ext uri="{FF2B5EF4-FFF2-40B4-BE49-F238E27FC236}">
                    <a16:creationId xmlns:a16="http://schemas.microsoft.com/office/drawing/2014/main" id="{EACCBCB0-57DD-48DF-83CF-FAB9AB06E7F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847725" y="3927892"/>
              <a:ext cx="1339850" cy="1112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69925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669925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7272383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8" name="Table 57">
                <a:extLst>
                  <a:ext uri="{FF2B5EF4-FFF2-40B4-BE49-F238E27FC236}">
                    <a16:creationId xmlns:a16="http://schemas.microsoft.com/office/drawing/2014/main" id="{EACCBCB0-57DD-48DF-83CF-FAB9AB06E7F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60033162"/>
                  </p:ext>
                </p:extLst>
              </p:nvPr>
            </p:nvGraphicFramePr>
            <p:xfrm>
              <a:off x="847725" y="3927892"/>
              <a:ext cx="1339850" cy="1112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69925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669925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09" t="-8197" r="-101818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09" t="-108197" r="-101818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09" t="-208197" r="-101818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72723838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F3DF5EA4-3424-4C3E-99ED-9C36CF01D770}"/>
              </a:ext>
            </a:extLst>
          </p:cNvPr>
          <p:cNvCxnSpPr>
            <a:cxnSpLocks/>
            <a:stCxn id="51" idx="2"/>
          </p:cNvCxnSpPr>
          <p:nvPr/>
        </p:nvCxnSpPr>
        <p:spPr>
          <a:xfrm flipH="1">
            <a:off x="2224450" y="2751385"/>
            <a:ext cx="1708718" cy="134612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A8600A46-0546-4410-B6D9-C0718BC3F84F}"/>
              </a:ext>
            </a:extLst>
          </p:cNvPr>
          <p:cNvCxnSpPr>
            <a:cxnSpLocks/>
            <a:stCxn id="51" idx="2"/>
            <a:endCxn id="58" idx="3"/>
          </p:cNvCxnSpPr>
          <p:nvPr/>
        </p:nvCxnSpPr>
        <p:spPr>
          <a:xfrm flipH="1">
            <a:off x="2187575" y="2751385"/>
            <a:ext cx="1745593" cy="173276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2910BFA-B2B7-4584-B570-0868FEABF6C6}"/>
              </a:ext>
            </a:extLst>
          </p:cNvPr>
          <p:cNvCxnSpPr>
            <a:cxnSpLocks/>
            <a:stCxn id="53" idx="2"/>
          </p:cNvCxnSpPr>
          <p:nvPr/>
        </p:nvCxnSpPr>
        <p:spPr>
          <a:xfrm flipH="1" flipV="1">
            <a:off x="2187575" y="4123975"/>
            <a:ext cx="1745593" cy="108847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58C6BF0-8980-4176-AF9B-579E35C9050E}"/>
              </a:ext>
            </a:extLst>
          </p:cNvPr>
          <p:cNvCxnSpPr>
            <a:cxnSpLocks/>
            <a:stCxn id="53" idx="2"/>
            <a:endCxn id="58" idx="3"/>
          </p:cNvCxnSpPr>
          <p:nvPr/>
        </p:nvCxnSpPr>
        <p:spPr>
          <a:xfrm flipH="1" flipV="1">
            <a:off x="2187575" y="4484152"/>
            <a:ext cx="1745593" cy="72830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F1136FA7-D270-48C5-BCE4-71353CCBFC80}"/>
              </a:ext>
            </a:extLst>
          </p:cNvPr>
          <p:cNvSpPr txBox="1"/>
          <p:nvPr/>
        </p:nvSpPr>
        <p:spPr>
          <a:xfrm>
            <a:off x="8416658" y="471047"/>
            <a:ext cx="333328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Forward Propagation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Back Propagation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Update Weights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E671B3AF-98C7-4444-A23E-5C5E2C8E99A5}"/>
                  </a:ext>
                </a:extLst>
              </p:cNvPr>
              <p:cNvSpPr txBox="1"/>
              <p:nvPr/>
            </p:nvSpPr>
            <p:spPr>
              <a:xfrm>
                <a:off x="8103087" y="3531258"/>
                <a:ext cx="4669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E671B3AF-98C7-4444-A23E-5C5E2C8E99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3087" y="3531258"/>
                <a:ext cx="46692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5AB60C12-B96C-43A5-BEC8-AA77742B98FF}"/>
                  </a:ext>
                </a:extLst>
              </p:cNvPr>
              <p:cNvSpPr txBox="1"/>
              <p:nvPr/>
            </p:nvSpPr>
            <p:spPr>
              <a:xfrm>
                <a:off x="3841532" y="2551672"/>
                <a:ext cx="698846" cy="381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5AB60C12-B96C-43A5-BEC8-AA77742B98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1532" y="2551672"/>
                <a:ext cx="698846" cy="38151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36995E84-2D87-4792-9724-55F3DE74AAE6}"/>
                  </a:ext>
                </a:extLst>
              </p:cNvPr>
              <p:cNvSpPr txBox="1"/>
              <p:nvPr/>
            </p:nvSpPr>
            <p:spPr>
              <a:xfrm>
                <a:off x="3905723" y="5018049"/>
                <a:ext cx="698846" cy="381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36995E84-2D87-4792-9724-55F3DE74AA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723" y="5018049"/>
                <a:ext cx="698846" cy="3815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00A13A50-0231-4EA3-8CE3-96B38C79027A}"/>
                  </a:ext>
                </a:extLst>
              </p:cNvPr>
              <p:cNvSpPr txBox="1"/>
              <p:nvPr/>
            </p:nvSpPr>
            <p:spPr>
              <a:xfrm>
                <a:off x="8276560" y="5325810"/>
                <a:ext cx="2697469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^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(1−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^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^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00A13A50-0231-4EA3-8CE3-96B38C7902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6560" y="5325810"/>
                <a:ext cx="2697469" cy="375552"/>
              </a:xfrm>
              <a:prstGeom prst="rect">
                <a:avLst/>
              </a:prstGeom>
              <a:blipFill>
                <a:blip r:embed="rId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D75327C2-8E41-4F98-8AA9-651CA49AE8AD}"/>
                  </a:ext>
                </a:extLst>
              </p:cNvPr>
              <p:cNvSpPr txBox="1"/>
              <p:nvPr/>
            </p:nvSpPr>
            <p:spPr>
              <a:xfrm>
                <a:off x="8290309" y="4780420"/>
                <a:ext cx="18903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𝐼𝑛𝑝𝑢𝑡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D75327C2-8E41-4F98-8AA9-651CA49AE8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0309" y="4780420"/>
                <a:ext cx="1890326" cy="369332"/>
              </a:xfrm>
              <a:prstGeom prst="rect">
                <a:avLst/>
              </a:prstGeom>
              <a:blipFill>
                <a:blip r:embed="rId10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766227F6-3DBD-470F-A592-0824B98F0025}"/>
                  </a:ext>
                </a:extLst>
              </p:cNvPr>
              <p:cNvSpPr txBox="1"/>
              <p:nvPr/>
            </p:nvSpPr>
            <p:spPr>
              <a:xfrm>
                <a:off x="8276560" y="5825634"/>
                <a:ext cx="3447482" cy="7949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(1−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𝑂𝑢𝑡𝑝𝑢𝑡𝑠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𝑘h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766227F6-3DBD-470F-A592-0824B98F00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6560" y="5825634"/>
                <a:ext cx="3447482" cy="79496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Oval 37">
            <a:extLst>
              <a:ext uri="{FF2B5EF4-FFF2-40B4-BE49-F238E27FC236}">
                <a16:creationId xmlns:a16="http://schemas.microsoft.com/office/drawing/2014/main" id="{8BB4A18C-6B50-4A0C-B35A-DE5D27658821}"/>
              </a:ext>
            </a:extLst>
          </p:cNvPr>
          <p:cNvSpPr/>
          <p:nvPr/>
        </p:nvSpPr>
        <p:spPr>
          <a:xfrm>
            <a:off x="6519008" y="2474018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A13CA5F7-B945-491F-BB79-482E0B5AE649}"/>
              </a:ext>
            </a:extLst>
          </p:cNvPr>
          <p:cNvSpPr/>
          <p:nvPr/>
        </p:nvSpPr>
        <p:spPr>
          <a:xfrm>
            <a:off x="6519008" y="4935086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BF76C86-1A2D-4E5A-AB79-F5AC8A52BAEB}"/>
              </a:ext>
            </a:extLst>
          </p:cNvPr>
          <p:cNvCxnSpPr>
            <a:cxnSpLocks/>
            <a:stCxn id="38" idx="2"/>
          </p:cNvCxnSpPr>
          <p:nvPr/>
        </p:nvCxnSpPr>
        <p:spPr>
          <a:xfrm flipH="1" flipV="1">
            <a:off x="5976083" y="2352051"/>
            <a:ext cx="542925" cy="38959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11C312E-D55C-46FB-9ACE-8CECC5F654F0}"/>
              </a:ext>
            </a:extLst>
          </p:cNvPr>
          <p:cNvCxnSpPr>
            <a:cxnSpLocks/>
            <a:stCxn id="39" idx="2"/>
          </p:cNvCxnSpPr>
          <p:nvPr/>
        </p:nvCxnSpPr>
        <p:spPr>
          <a:xfrm flipH="1" flipV="1">
            <a:off x="6241198" y="4402310"/>
            <a:ext cx="277810" cy="80040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6CA4E99-140B-40B5-BA0F-8545524D7F81}"/>
              </a:ext>
            </a:extLst>
          </p:cNvPr>
          <p:cNvCxnSpPr>
            <a:cxnSpLocks/>
            <a:stCxn id="38" idx="2"/>
          </p:cNvCxnSpPr>
          <p:nvPr/>
        </p:nvCxnSpPr>
        <p:spPr>
          <a:xfrm flipH="1" flipV="1">
            <a:off x="4446124" y="2653201"/>
            <a:ext cx="2072884" cy="8844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67F9EE5-10A1-4F6D-9AE3-4950B66D3F79}"/>
              </a:ext>
            </a:extLst>
          </p:cNvPr>
          <p:cNvCxnSpPr>
            <a:cxnSpLocks/>
            <a:stCxn id="38" idx="2"/>
          </p:cNvCxnSpPr>
          <p:nvPr/>
        </p:nvCxnSpPr>
        <p:spPr>
          <a:xfrm flipH="1">
            <a:off x="4482999" y="2741647"/>
            <a:ext cx="2036009" cy="245133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D7509BC-A5D5-439B-8E5B-5F469BAC1F0A}"/>
              </a:ext>
            </a:extLst>
          </p:cNvPr>
          <p:cNvCxnSpPr>
            <a:cxnSpLocks/>
            <a:stCxn id="39" idx="2"/>
          </p:cNvCxnSpPr>
          <p:nvPr/>
        </p:nvCxnSpPr>
        <p:spPr>
          <a:xfrm flipH="1" flipV="1">
            <a:off x="4446124" y="2788389"/>
            <a:ext cx="2072884" cy="241432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61E56E9-0BC1-4289-A0E4-2DB59EA9E178}"/>
              </a:ext>
            </a:extLst>
          </p:cNvPr>
          <p:cNvCxnSpPr>
            <a:cxnSpLocks/>
            <a:stCxn id="39" idx="2"/>
          </p:cNvCxnSpPr>
          <p:nvPr/>
        </p:nvCxnSpPr>
        <p:spPr>
          <a:xfrm flipH="1">
            <a:off x="4446124" y="5202715"/>
            <a:ext cx="2072884" cy="2747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9D9640BF-D6C7-4D9C-9F18-07959EA0EE31}"/>
                  </a:ext>
                </a:extLst>
              </p:cNvPr>
              <p:cNvSpPr txBox="1"/>
              <p:nvPr/>
            </p:nvSpPr>
            <p:spPr>
              <a:xfrm>
                <a:off x="6399643" y="2541934"/>
                <a:ext cx="698846" cy="381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2,1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9D9640BF-D6C7-4D9C-9F18-07959EA0EE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9643" y="2541934"/>
                <a:ext cx="698846" cy="38151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D2FB6B3C-6ACA-4030-9523-7A23545834C9}"/>
                  </a:ext>
                </a:extLst>
              </p:cNvPr>
              <p:cNvSpPr txBox="1"/>
              <p:nvPr/>
            </p:nvSpPr>
            <p:spPr>
              <a:xfrm>
                <a:off x="6399643" y="5008311"/>
                <a:ext cx="698846" cy="381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2,2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D2FB6B3C-6ACA-4030-9523-7A23545834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9643" y="5008311"/>
                <a:ext cx="698846" cy="38151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119BAE9F-93E6-4343-A543-4C9E4C0B599C}"/>
                  </a:ext>
                </a:extLst>
              </p:cNvPr>
              <p:cNvSpPr txBox="1"/>
              <p:nvPr/>
            </p:nvSpPr>
            <p:spPr>
              <a:xfrm>
                <a:off x="2463858" y="1581308"/>
                <a:ext cx="5386603" cy="4049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1,1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1,1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1,1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∗(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1,1→2,1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2,1</m:t>
                        </m:r>
                      </m:sub>
                    </m:sSub>
                  </m:oMath>
                </a14:m>
                <a:r>
                  <a:rPr lang="en-US" dirty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1,1→2,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119BAE9F-93E6-4343-A543-4C9E4C0B59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3858" y="1581308"/>
                <a:ext cx="5386603" cy="404983"/>
              </a:xfrm>
              <a:prstGeom prst="rect">
                <a:avLst/>
              </a:prstGeom>
              <a:blipFill>
                <a:blip r:embed="rId14"/>
                <a:stretch>
                  <a:fillRect t="-1493" r="-113" b="-194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D174C79B-C715-4531-90CA-A60DE9F6335C}"/>
                  </a:ext>
                </a:extLst>
              </p:cNvPr>
              <p:cNvSpPr/>
              <p:nvPr/>
            </p:nvSpPr>
            <p:spPr>
              <a:xfrm>
                <a:off x="4814487" y="2302807"/>
                <a:ext cx="1006750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1,1→2,1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D174C79B-C715-4531-90CA-A60DE9F633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4487" y="2302807"/>
                <a:ext cx="1006750" cy="38151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F578A573-721E-4CDB-BFA2-AD3ABC329A60}"/>
                  </a:ext>
                </a:extLst>
              </p:cNvPr>
              <p:cNvSpPr/>
              <p:nvPr/>
            </p:nvSpPr>
            <p:spPr>
              <a:xfrm>
                <a:off x="4364670" y="3144994"/>
                <a:ext cx="1006750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1,1→2,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F578A573-721E-4CDB-BFA2-AD3ABC329A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4670" y="3144994"/>
                <a:ext cx="1006750" cy="38151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>
            <a:extLst>
              <a:ext uri="{FF2B5EF4-FFF2-40B4-BE49-F238E27FC236}">
                <a16:creationId xmlns:a16="http://schemas.microsoft.com/office/drawing/2014/main" id="{454B84C5-4415-4A82-8D69-7F82FAA9BF0C}"/>
              </a:ext>
            </a:extLst>
          </p:cNvPr>
          <p:cNvSpPr txBox="1"/>
          <p:nvPr/>
        </p:nvSpPr>
        <p:spPr>
          <a:xfrm>
            <a:off x="3276600" y="1581308"/>
            <a:ext cx="1814643" cy="4267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96C698D-0A9A-4B27-BCA9-69496EDC73F7}"/>
              </a:ext>
            </a:extLst>
          </p:cNvPr>
          <p:cNvSpPr txBox="1"/>
          <p:nvPr/>
        </p:nvSpPr>
        <p:spPr>
          <a:xfrm>
            <a:off x="5091243" y="1581307"/>
            <a:ext cx="2759218" cy="4267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1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9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8D6D4-D037-4D01-A1FD-564B366F5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Stochastic Gradient Descent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A1F594-82AB-4BFB-BC67-C006EE9A71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472629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Gradient Descent</a:t>
            </a:r>
          </a:p>
          <a:p>
            <a:pPr lvl="1"/>
            <a:r>
              <a:rPr lang="en-US" dirty="0"/>
              <a:t>Calculate gradient on all samples</a:t>
            </a:r>
          </a:p>
          <a:p>
            <a:pPr lvl="1"/>
            <a:r>
              <a:rPr lang="en-US" dirty="0"/>
              <a:t>Step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Stochastic Gradient Descent</a:t>
            </a:r>
          </a:p>
          <a:p>
            <a:pPr lvl="1"/>
            <a:r>
              <a:rPr lang="en-US" dirty="0"/>
              <a:t>Calculate gradient on </a:t>
            </a:r>
            <a:r>
              <a:rPr lang="en-US" i="1" dirty="0"/>
              <a:t>some</a:t>
            </a:r>
            <a:r>
              <a:rPr lang="en-US" dirty="0"/>
              <a:t> samples</a:t>
            </a:r>
          </a:p>
          <a:p>
            <a:pPr lvl="1"/>
            <a:r>
              <a:rPr lang="en-US" dirty="0"/>
              <a:t>Step</a:t>
            </a:r>
          </a:p>
          <a:p>
            <a:pPr lvl="1"/>
            <a:endParaRPr lang="en-US" dirty="0"/>
          </a:p>
          <a:p>
            <a:r>
              <a:rPr lang="en-US" dirty="0"/>
              <a:t>Stochastic can make progress faster (large training set)</a:t>
            </a:r>
          </a:p>
          <a:p>
            <a:r>
              <a:rPr lang="en-US" dirty="0"/>
              <a:t>Stochastic takes a less direct path to convergence</a:t>
            </a:r>
          </a:p>
          <a:p>
            <a:endParaRPr lang="en-US" dirty="0"/>
          </a:p>
          <a:p>
            <a:r>
              <a:rPr lang="en-US" dirty="0"/>
              <a:t>Batch Size: N instead of 1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B47390B-EB80-4309-BCA8-60FED65CAEEB}"/>
              </a:ext>
            </a:extLst>
          </p:cNvPr>
          <p:cNvCxnSpPr/>
          <p:nvPr/>
        </p:nvCxnSpPr>
        <p:spPr>
          <a:xfrm flipH="1" flipV="1">
            <a:off x="2693023" y="1535288"/>
            <a:ext cx="297455" cy="440675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EC8B8AF-F5B1-4F5B-87EC-A2B0DF54D26E}"/>
              </a:ext>
            </a:extLst>
          </p:cNvPr>
          <p:cNvCxnSpPr>
            <a:cxnSpLocks/>
          </p:cNvCxnSpPr>
          <p:nvPr/>
        </p:nvCxnSpPr>
        <p:spPr>
          <a:xfrm flipV="1">
            <a:off x="2990478" y="1755625"/>
            <a:ext cx="88135" cy="220339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83F6186-519E-4DE3-AEB1-29DB8F56EDB6}"/>
              </a:ext>
            </a:extLst>
          </p:cNvPr>
          <p:cNvCxnSpPr>
            <a:cxnSpLocks/>
          </p:cNvCxnSpPr>
          <p:nvPr/>
        </p:nvCxnSpPr>
        <p:spPr>
          <a:xfrm flipH="1">
            <a:off x="2417601" y="1975963"/>
            <a:ext cx="572877" cy="440675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A3B48E0-47E2-4567-A8CB-07D8F38D388F}"/>
              </a:ext>
            </a:extLst>
          </p:cNvPr>
          <p:cNvCxnSpPr>
            <a:cxnSpLocks/>
          </p:cNvCxnSpPr>
          <p:nvPr/>
        </p:nvCxnSpPr>
        <p:spPr>
          <a:xfrm flipH="1">
            <a:off x="2704039" y="1975963"/>
            <a:ext cx="286439" cy="1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742E696-CF1C-4957-A929-DB5AEBC788BB}"/>
              </a:ext>
            </a:extLst>
          </p:cNvPr>
          <p:cNvCxnSpPr>
            <a:cxnSpLocks/>
          </p:cNvCxnSpPr>
          <p:nvPr/>
        </p:nvCxnSpPr>
        <p:spPr>
          <a:xfrm flipV="1">
            <a:off x="2990478" y="1975962"/>
            <a:ext cx="1323859" cy="1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2ABE9ED-2996-42A0-B298-AB5DE216162B}"/>
              </a:ext>
            </a:extLst>
          </p:cNvPr>
          <p:cNvCxnSpPr>
            <a:cxnSpLocks/>
          </p:cNvCxnSpPr>
          <p:nvPr/>
        </p:nvCxnSpPr>
        <p:spPr>
          <a:xfrm flipH="1">
            <a:off x="2693023" y="1975045"/>
            <a:ext cx="297455" cy="595829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1A621E5-D1BB-4502-9B78-971B3DE1DDA6}"/>
              </a:ext>
            </a:extLst>
          </p:cNvPr>
          <p:cNvCxnSpPr>
            <a:cxnSpLocks/>
          </p:cNvCxnSpPr>
          <p:nvPr/>
        </p:nvCxnSpPr>
        <p:spPr>
          <a:xfrm>
            <a:off x="2990478" y="1975045"/>
            <a:ext cx="152401" cy="815249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023BCA6-293F-486E-8424-A17A6A750660}"/>
              </a:ext>
            </a:extLst>
          </p:cNvPr>
          <p:cNvCxnSpPr/>
          <p:nvPr/>
        </p:nvCxnSpPr>
        <p:spPr>
          <a:xfrm flipH="1" flipV="1">
            <a:off x="1262281" y="4867412"/>
            <a:ext cx="297455" cy="440675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2DD9D5A-ECB4-4680-B1E3-984F2928CBDB}"/>
              </a:ext>
            </a:extLst>
          </p:cNvPr>
          <p:cNvCxnSpPr>
            <a:cxnSpLocks/>
          </p:cNvCxnSpPr>
          <p:nvPr/>
        </p:nvCxnSpPr>
        <p:spPr>
          <a:xfrm flipV="1">
            <a:off x="1494624" y="5275651"/>
            <a:ext cx="88135" cy="220339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AED163B-1730-4656-9DD1-9B0C57E19F23}"/>
              </a:ext>
            </a:extLst>
          </p:cNvPr>
          <p:cNvCxnSpPr>
            <a:cxnSpLocks/>
          </p:cNvCxnSpPr>
          <p:nvPr/>
        </p:nvCxnSpPr>
        <p:spPr>
          <a:xfrm flipH="1">
            <a:off x="1710298" y="5042843"/>
            <a:ext cx="572877" cy="440675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6737B13-67EF-499B-975C-9C54CC2EAA72}"/>
              </a:ext>
            </a:extLst>
          </p:cNvPr>
          <p:cNvCxnSpPr>
            <a:cxnSpLocks/>
          </p:cNvCxnSpPr>
          <p:nvPr/>
        </p:nvCxnSpPr>
        <p:spPr>
          <a:xfrm flipH="1">
            <a:off x="1462419" y="5479052"/>
            <a:ext cx="286439" cy="1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26E5662-9A4A-4995-9618-3D315DB69D84}"/>
              </a:ext>
            </a:extLst>
          </p:cNvPr>
          <p:cNvCxnSpPr>
            <a:cxnSpLocks/>
          </p:cNvCxnSpPr>
          <p:nvPr/>
        </p:nvCxnSpPr>
        <p:spPr>
          <a:xfrm flipV="1">
            <a:off x="1310249" y="4488910"/>
            <a:ext cx="1323859" cy="1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54B6056-FAD9-48AD-981E-50DEF74FB853}"/>
              </a:ext>
            </a:extLst>
          </p:cNvPr>
          <p:cNvCxnSpPr>
            <a:cxnSpLocks/>
          </p:cNvCxnSpPr>
          <p:nvPr/>
        </p:nvCxnSpPr>
        <p:spPr>
          <a:xfrm flipH="1">
            <a:off x="2283175" y="4488910"/>
            <a:ext cx="297455" cy="595829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26A9A41-D162-443F-B7E9-24BD1FDB023F}"/>
              </a:ext>
            </a:extLst>
          </p:cNvPr>
          <p:cNvCxnSpPr>
            <a:cxnSpLocks/>
          </p:cNvCxnSpPr>
          <p:nvPr/>
        </p:nvCxnSpPr>
        <p:spPr>
          <a:xfrm>
            <a:off x="1162897" y="3717272"/>
            <a:ext cx="152401" cy="815249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A98F343-D719-46BD-AA82-AE550676A426}"/>
              </a:ext>
            </a:extLst>
          </p:cNvPr>
          <p:cNvCxnSpPr>
            <a:cxnSpLocks/>
          </p:cNvCxnSpPr>
          <p:nvPr/>
        </p:nvCxnSpPr>
        <p:spPr>
          <a:xfrm>
            <a:off x="1162897" y="3717272"/>
            <a:ext cx="99384" cy="1183184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E914420D-6F7B-4C53-B6FC-5976FD213CB4}"/>
              </a:ext>
            </a:extLst>
          </p:cNvPr>
          <p:cNvSpPr txBox="1"/>
          <p:nvPr/>
        </p:nvSpPr>
        <p:spPr>
          <a:xfrm>
            <a:off x="2204721" y="2734064"/>
            <a:ext cx="2109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Per Sample Gradient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B2DE6BF-915A-4C42-94F1-012C2D5F8483}"/>
              </a:ext>
            </a:extLst>
          </p:cNvPr>
          <p:cNvCxnSpPr>
            <a:cxnSpLocks/>
          </p:cNvCxnSpPr>
          <p:nvPr/>
        </p:nvCxnSpPr>
        <p:spPr>
          <a:xfrm flipV="1">
            <a:off x="2980838" y="1976416"/>
            <a:ext cx="1323859" cy="1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58E4A95-72EB-443D-A2C9-FFCF3C5A2863}"/>
              </a:ext>
            </a:extLst>
          </p:cNvPr>
          <p:cNvCxnSpPr>
            <a:cxnSpLocks/>
          </p:cNvCxnSpPr>
          <p:nvPr/>
        </p:nvCxnSpPr>
        <p:spPr>
          <a:xfrm>
            <a:off x="2990478" y="1975045"/>
            <a:ext cx="152401" cy="815249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031BE72F-3009-4375-B651-578054EFC81F}"/>
              </a:ext>
            </a:extLst>
          </p:cNvPr>
          <p:cNvCxnSpPr>
            <a:cxnSpLocks/>
          </p:cNvCxnSpPr>
          <p:nvPr/>
        </p:nvCxnSpPr>
        <p:spPr>
          <a:xfrm flipH="1">
            <a:off x="2693023" y="1975044"/>
            <a:ext cx="297455" cy="595829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1ABF6401-7933-40A4-AE92-B2EC98213121}"/>
              </a:ext>
            </a:extLst>
          </p:cNvPr>
          <p:cNvCxnSpPr>
            <a:cxnSpLocks/>
          </p:cNvCxnSpPr>
          <p:nvPr/>
        </p:nvCxnSpPr>
        <p:spPr>
          <a:xfrm flipH="1">
            <a:off x="2417601" y="1976881"/>
            <a:ext cx="572877" cy="440675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5E18C2E1-2C1A-40AC-9A66-BE9D58B2B25A}"/>
              </a:ext>
            </a:extLst>
          </p:cNvPr>
          <p:cNvCxnSpPr>
            <a:cxnSpLocks/>
          </p:cNvCxnSpPr>
          <p:nvPr/>
        </p:nvCxnSpPr>
        <p:spPr>
          <a:xfrm flipH="1">
            <a:off x="2702818" y="1977736"/>
            <a:ext cx="286439" cy="1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EB8D94E-8C23-4B99-A325-890ABF7F769C}"/>
              </a:ext>
            </a:extLst>
          </p:cNvPr>
          <p:cNvCxnSpPr/>
          <p:nvPr/>
        </p:nvCxnSpPr>
        <p:spPr>
          <a:xfrm flipH="1" flipV="1">
            <a:off x="2691802" y="1537674"/>
            <a:ext cx="297455" cy="440675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A46B0055-0668-4CA7-81C5-D6CC59643D0D}"/>
              </a:ext>
            </a:extLst>
          </p:cNvPr>
          <p:cNvCxnSpPr>
            <a:cxnSpLocks/>
          </p:cNvCxnSpPr>
          <p:nvPr/>
        </p:nvCxnSpPr>
        <p:spPr>
          <a:xfrm flipV="1">
            <a:off x="2990478" y="1762330"/>
            <a:ext cx="88135" cy="220339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23CCDF0A-5A8B-4D41-9264-060EF0EFEB27}"/>
              </a:ext>
            </a:extLst>
          </p:cNvPr>
          <p:cNvSpPr txBox="1"/>
          <p:nvPr/>
        </p:nvSpPr>
        <p:spPr>
          <a:xfrm>
            <a:off x="703403" y="5652426"/>
            <a:ext cx="1813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Gradient Descent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BE66E28F-642D-45C6-88D8-0659F2DAE92B}"/>
              </a:ext>
            </a:extLst>
          </p:cNvPr>
          <p:cNvCxnSpPr>
            <a:cxnSpLocks/>
          </p:cNvCxnSpPr>
          <p:nvPr/>
        </p:nvCxnSpPr>
        <p:spPr>
          <a:xfrm flipH="1" flipV="1">
            <a:off x="4356638" y="4965367"/>
            <a:ext cx="233822" cy="342720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D65E7D0-13E4-4552-A601-97B577F62DBA}"/>
              </a:ext>
            </a:extLst>
          </p:cNvPr>
          <p:cNvCxnSpPr>
            <a:cxnSpLocks/>
          </p:cNvCxnSpPr>
          <p:nvPr/>
        </p:nvCxnSpPr>
        <p:spPr>
          <a:xfrm flipV="1">
            <a:off x="4430743" y="5286974"/>
            <a:ext cx="164496" cy="187904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18D8F03B-A297-4B56-A704-ABBB2251525E}"/>
              </a:ext>
            </a:extLst>
          </p:cNvPr>
          <p:cNvCxnSpPr>
            <a:cxnSpLocks/>
          </p:cNvCxnSpPr>
          <p:nvPr/>
        </p:nvCxnSpPr>
        <p:spPr>
          <a:xfrm flipH="1">
            <a:off x="4665207" y="5103023"/>
            <a:ext cx="498862" cy="392967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E1E4E9BF-3F4C-4399-9BFA-F9FDD484DEBA}"/>
              </a:ext>
            </a:extLst>
          </p:cNvPr>
          <p:cNvCxnSpPr>
            <a:cxnSpLocks/>
          </p:cNvCxnSpPr>
          <p:nvPr/>
        </p:nvCxnSpPr>
        <p:spPr>
          <a:xfrm flipH="1">
            <a:off x="4434638" y="5474878"/>
            <a:ext cx="286439" cy="1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BB0B0D4-94EA-4B1C-A782-7D305DFB2DAE}"/>
              </a:ext>
            </a:extLst>
          </p:cNvPr>
          <p:cNvCxnSpPr>
            <a:cxnSpLocks/>
          </p:cNvCxnSpPr>
          <p:nvPr/>
        </p:nvCxnSpPr>
        <p:spPr>
          <a:xfrm flipV="1">
            <a:off x="4124256" y="4488910"/>
            <a:ext cx="1294828" cy="43613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007F6378-F963-459B-8B7E-523E6C25C39B}"/>
              </a:ext>
            </a:extLst>
          </p:cNvPr>
          <p:cNvCxnSpPr>
            <a:cxnSpLocks/>
          </p:cNvCxnSpPr>
          <p:nvPr/>
        </p:nvCxnSpPr>
        <p:spPr>
          <a:xfrm flipH="1">
            <a:off x="5151305" y="4483991"/>
            <a:ext cx="243333" cy="647369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84E340D-539F-43DA-B593-3EC007C08258}"/>
              </a:ext>
            </a:extLst>
          </p:cNvPr>
          <p:cNvCxnSpPr>
            <a:cxnSpLocks/>
          </p:cNvCxnSpPr>
          <p:nvPr/>
        </p:nvCxnSpPr>
        <p:spPr>
          <a:xfrm>
            <a:off x="3976904" y="3760883"/>
            <a:ext cx="152401" cy="815249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9271CDFC-47CC-4581-87EE-CC64E4335269}"/>
              </a:ext>
            </a:extLst>
          </p:cNvPr>
          <p:cNvCxnSpPr>
            <a:cxnSpLocks/>
          </p:cNvCxnSpPr>
          <p:nvPr/>
        </p:nvCxnSpPr>
        <p:spPr>
          <a:xfrm>
            <a:off x="3976904" y="3760883"/>
            <a:ext cx="379734" cy="1204484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0FEE194F-BFD8-4FC1-A4A1-32F3281AF700}"/>
              </a:ext>
            </a:extLst>
          </p:cNvPr>
          <p:cNvSpPr txBox="1"/>
          <p:nvPr/>
        </p:nvSpPr>
        <p:spPr>
          <a:xfrm>
            <a:off x="3683481" y="5674721"/>
            <a:ext cx="18139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Stochastic</a:t>
            </a:r>
          </a:p>
          <a:p>
            <a:pPr algn="ctr"/>
            <a:r>
              <a:rPr lang="en-US" dirty="0"/>
              <a:t>Gradient Descent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D979A57-E98B-487C-A47A-173F40FA64AC}"/>
              </a:ext>
            </a:extLst>
          </p:cNvPr>
          <p:cNvCxnSpPr>
            <a:cxnSpLocks/>
          </p:cNvCxnSpPr>
          <p:nvPr/>
        </p:nvCxnSpPr>
        <p:spPr>
          <a:xfrm>
            <a:off x="3976370" y="3771533"/>
            <a:ext cx="99384" cy="1183184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300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6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121E3-5EE9-4B86-AD1F-F91E3940F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Local Optimum and Momentum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0275BC-5109-44A1-B643-8F3B1B876285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838200" y="2035175"/>
                <a:ext cx="5181600" cy="4351338"/>
              </a:xfrm>
            </p:spPr>
            <p:txBody>
              <a:bodyPr/>
              <a:lstStyle/>
              <a:p>
                <a:r>
                  <a:rPr lang="en-US" dirty="0"/>
                  <a:t>Local Optimum</a:t>
                </a:r>
              </a:p>
              <a:p>
                <a:pPr lvl="1"/>
                <a:r>
                  <a:rPr lang="en-US" dirty="0"/>
                  <a:t>Why is this okay?</a:t>
                </a:r>
              </a:p>
              <a:p>
                <a:pPr lvl="1"/>
                <a:r>
                  <a:rPr lang="en-US" dirty="0"/>
                  <a:t>In practice: Neural networks overfit…</a:t>
                </a:r>
              </a:p>
              <a:p>
                <a:endParaRPr lang="en-US" dirty="0"/>
              </a:p>
              <a:p>
                <a:r>
                  <a:rPr lang="en-US" dirty="0"/>
                  <a:t>Momentum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Power through local optimums</a:t>
                </a:r>
              </a:p>
              <a:p>
                <a:pPr lvl="1"/>
                <a:r>
                  <a:rPr lang="en-US" dirty="0"/>
                  <a:t>Converge faster (?)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0275BC-5109-44A1-B643-8F3B1B87628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838200" y="2035175"/>
                <a:ext cx="5181600" cy="4351338"/>
              </a:xfrm>
              <a:blipFill>
                <a:blip r:embed="rId2"/>
                <a:stretch>
                  <a:fillRect l="-2118" t="-2381" r="-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reeform: Shape 4">
            <a:extLst>
              <a:ext uri="{FF2B5EF4-FFF2-40B4-BE49-F238E27FC236}">
                <a16:creationId xmlns:a16="http://schemas.microsoft.com/office/drawing/2014/main" id="{B4879570-A1A1-4A46-92FF-30DE736FE559}"/>
              </a:ext>
            </a:extLst>
          </p:cNvPr>
          <p:cNvSpPr/>
          <p:nvPr/>
        </p:nvSpPr>
        <p:spPr>
          <a:xfrm>
            <a:off x="7381874" y="2930526"/>
            <a:ext cx="3552825" cy="1945356"/>
          </a:xfrm>
          <a:custGeom>
            <a:avLst/>
            <a:gdLst>
              <a:gd name="connsiteX0" fmla="*/ 0 w 5219700"/>
              <a:gd name="connsiteY0" fmla="*/ 0 h 2840706"/>
              <a:gd name="connsiteX1" fmla="*/ 1076325 w 5219700"/>
              <a:gd name="connsiteY1" fmla="*/ 552450 h 2840706"/>
              <a:gd name="connsiteX2" fmla="*/ 1819275 w 5219700"/>
              <a:gd name="connsiteY2" fmla="*/ 1771650 h 2840706"/>
              <a:gd name="connsiteX3" fmla="*/ 2505075 w 5219700"/>
              <a:gd name="connsiteY3" fmla="*/ 1543050 h 2840706"/>
              <a:gd name="connsiteX4" fmla="*/ 3181350 w 5219700"/>
              <a:gd name="connsiteY4" fmla="*/ 2143125 h 2840706"/>
              <a:gd name="connsiteX5" fmla="*/ 4029075 w 5219700"/>
              <a:gd name="connsiteY5" fmla="*/ 2838450 h 2840706"/>
              <a:gd name="connsiteX6" fmla="*/ 5105400 w 5219700"/>
              <a:gd name="connsiteY6" fmla="*/ 2381250 h 2840706"/>
              <a:gd name="connsiteX7" fmla="*/ 5219700 w 5219700"/>
              <a:gd name="connsiteY7" fmla="*/ 2333625 h 2840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219700" h="2840706">
                <a:moveTo>
                  <a:pt x="0" y="0"/>
                </a:moveTo>
                <a:cubicBezTo>
                  <a:pt x="386556" y="128587"/>
                  <a:pt x="773113" y="257175"/>
                  <a:pt x="1076325" y="552450"/>
                </a:cubicBezTo>
                <a:cubicBezTo>
                  <a:pt x="1379538" y="847725"/>
                  <a:pt x="1581150" y="1606550"/>
                  <a:pt x="1819275" y="1771650"/>
                </a:cubicBezTo>
                <a:cubicBezTo>
                  <a:pt x="2057400" y="1936750"/>
                  <a:pt x="2278063" y="1481138"/>
                  <a:pt x="2505075" y="1543050"/>
                </a:cubicBezTo>
                <a:cubicBezTo>
                  <a:pt x="2732087" y="1604962"/>
                  <a:pt x="2927350" y="1927225"/>
                  <a:pt x="3181350" y="2143125"/>
                </a:cubicBezTo>
                <a:cubicBezTo>
                  <a:pt x="3435350" y="2359025"/>
                  <a:pt x="3708400" y="2798763"/>
                  <a:pt x="4029075" y="2838450"/>
                </a:cubicBezTo>
                <a:cubicBezTo>
                  <a:pt x="4349750" y="2878137"/>
                  <a:pt x="5105400" y="2381250"/>
                  <a:pt x="5105400" y="2381250"/>
                </a:cubicBezTo>
                <a:lnTo>
                  <a:pt x="5219700" y="2333625"/>
                </a:lnTo>
              </a:path>
            </a:pathLst>
          </a:cu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194485-D4AF-4DA8-9E15-BA3E43B9B7C8}"/>
              </a:ext>
            </a:extLst>
          </p:cNvPr>
          <p:cNvSpPr txBox="1"/>
          <p:nvPr/>
        </p:nvSpPr>
        <p:spPr>
          <a:xfrm rot="16200000">
            <a:off x="6905301" y="3745984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Loss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CAB72A-5BC8-460C-A0CF-3CC0C547B603}"/>
              </a:ext>
            </a:extLst>
          </p:cNvPr>
          <p:cNvSpPr/>
          <p:nvPr/>
        </p:nvSpPr>
        <p:spPr>
          <a:xfrm>
            <a:off x="7343775" y="2787650"/>
            <a:ext cx="3590924" cy="22860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7C0452-64B3-4F0C-A33B-75FA6EFA0268}"/>
              </a:ext>
            </a:extLst>
          </p:cNvPr>
          <p:cNvSpPr txBox="1"/>
          <p:nvPr/>
        </p:nvSpPr>
        <p:spPr>
          <a:xfrm>
            <a:off x="8533628" y="5073650"/>
            <a:ext cx="1249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Parameters</a:t>
            </a:r>
          </a:p>
        </p:txBody>
      </p:sp>
    </p:spTree>
    <p:extLst>
      <p:ext uri="{BB962C8B-B14F-4D97-AF65-F5344CB8AC3E}">
        <p14:creationId xmlns:p14="http://schemas.microsoft.com/office/powerpoint/2010/main" val="3272923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59E97-6EED-41BC-9798-5B40E0B97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4298"/>
          </a:xfrm>
        </p:spPr>
        <p:txBody>
          <a:bodyPr>
            <a:normAutofit/>
          </a:bodyPr>
          <a:lstStyle/>
          <a:p>
            <a:r>
              <a:rPr lang="en-US" dirty="0"/>
              <a:t>The Human Brain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C7D4A-4263-4809-861A-A28B886F5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21580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Send electro-chemical signals</a:t>
            </a:r>
          </a:p>
          <a:p>
            <a:endParaRPr lang="en-US" dirty="0"/>
          </a:p>
          <a:p>
            <a:r>
              <a:rPr lang="en-US" dirty="0"/>
              <a:t>Network of ~100 Billion Neurons</a:t>
            </a:r>
          </a:p>
          <a:p>
            <a:endParaRPr lang="en-US" dirty="0"/>
          </a:p>
          <a:p>
            <a:r>
              <a:rPr lang="en-US" dirty="0"/>
              <a:t>Each ~1,000 – 10,000 connections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Activation time ~10 </a:t>
            </a:r>
            <a:r>
              <a:rPr lang="en-US" dirty="0" err="1"/>
              <a:t>ms</a:t>
            </a:r>
            <a:r>
              <a:rPr lang="en-US" dirty="0"/>
              <a:t> second</a:t>
            </a:r>
          </a:p>
          <a:p>
            <a:endParaRPr lang="en-US" dirty="0"/>
          </a:p>
          <a:p>
            <a:r>
              <a:rPr lang="en-US" dirty="0"/>
              <a:t>~100 Neuron chain in 1 second</a:t>
            </a:r>
          </a:p>
          <a:p>
            <a:pPr lvl="1"/>
            <a:endParaRPr lang="en-US" dirty="0"/>
          </a:p>
        </p:txBody>
      </p:sp>
      <p:pic>
        <p:nvPicPr>
          <p:cNvPr id="1026" name="Picture 2" descr="https://upload.wikimedia.org/wikipedia/commons/3/30/Chemical_synapse_schema_cropped.jpg">
            <a:extLst>
              <a:ext uri="{FF2B5EF4-FFF2-40B4-BE49-F238E27FC236}">
                <a16:creationId xmlns:a16="http://schemas.microsoft.com/office/drawing/2014/main" id="{248BF72D-30E5-451D-8E26-2BB2408EE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121" y="1109423"/>
            <a:ext cx="3491340" cy="4351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E902D92-7F54-4C62-9122-3F27DC23FD65}"/>
              </a:ext>
            </a:extLst>
          </p:cNvPr>
          <p:cNvSpPr txBox="1"/>
          <p:nvPr/>
        </p:nvSpPr>
        <p:spPr>
          <a:xfrm>
            <a:off x="7684534" y="5379245"/>
            <a:ext cx="2256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Image from Wikipedia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456DA1-06FC-423F-B413-9D7661DC5993}"/>
              </a:ext>
            </a:extLst>
          </p:cNvPr>
          <p:cNvSpPr/>
          <p:nvPr/>
        </p:nvSpPr>
        <p:spPr>
          <a:xfrm>
            <a:off x="1043270" y="924757"/>
            <a:ext cx="34608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(According to a computer scientist)</a:t>
            </a:r>
          </a:p>
        </p:txBody>
      </p:sp>
    </p:spTree>
    <p:extLst>
      <p:ext uri="{BB962C8B-B14F-4D97-AF65-F5344CB8AC3E}">
        <p14:creationId xmlns:p14="http://schemas.microsoft.com/office/powerpoint/2010/main" val="13143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56C81-3D45-4D59-8A3C-12EC3A7C4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 Neurons &amp; Vanishing Gradients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A784839-229C-4AEC-ABDC-37E0D3E5B151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/>
                  <a:t>Neurons can die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(1−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* &lt;stuff&gt;</a:t>
                </a:r>
              </a:p>
              <a:p>
                <a:pPr lvl="1"/>
                <a:r>
                  <a:rPr lang="en-US" dirty="0"/>
                  <a:t>Large weights (positive or negative) cause gradients to ‘vanish’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Test: Assert if this condition occurs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A784839-229C-4AEC-ABDC-37E0D3E5B1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2118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0AA8DC2-97A7-4554-A8A9-894CD284020E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dirty="0"/>
                  <a:t>What causes this</a:t>
                </a:r>
              </a:p>
              <a:p>
                <a:pPr lvl="1"/>
                <a:r>
                  <a:rPr lang="en-US" dirty="0"/>
                  <a:t>Poor initialization of weights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Optimization that gets out of hand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Input variables unnormalized</a:t>
                </a:r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𝑆𝑖𝑔𝑚𝑜𝑖𝑑</m:t>
                      </m:r>
                      <m:d>
                        <m:d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d>
                      <m:r>
                        <a:rPr lang="en-US" i="1" dirty="0">
                          <a:latin typeface="Cambria Math" panose="02040503050406030204" pitchFamily="18" charset="0"/>
                        </a:rPr>
                        <m:t>~.99995</m:t>
                      </m:r>
                    </m:oMath>
                  </m:oMathPara>
                </a14:m>
                <a:endParaRPr lang="en-US" dirty="0"/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𝑆𝑖𝑔𝑚𝑜𝑖𝑑</m:t>
                      </m:r>
                      <m:d>
                        <m:d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20</m:t>
                          </m:r>
                        </m:e>
                      </m:d>
                      <m:r>
                        <a:rPr lang="en-US" i="1" dirty="0">
                          <a:latin typeface="Cambria Math" panose="02040503050406030204" pitchFamily="18" charset="0"/>
                        </a:rPr>
                        <m:t>~.999999998</m:t>
                      </m:r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0AA8DC2-97A7-4554-A8A9-894CD28402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2118" t="-2241" r="-7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A close up of a mans face&#10;&#10;Description generated with high confidence">
            <a:extLst>
              <a:ext uri="{FF2B5EF4-FFF2-40B4-BE49-F238E27FC236}">
                <a16:creationId xmlns:a16="http://schemas.microsoft.com/office/drawing/2014/main" id="{79177817-7B3D-4B19-B031-6B41E31499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512531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31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0F4DB-F005-4E5E-AE90-D20E5E342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should you do with Neural Networks?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7C931-DAE2-4312-B402-8B72E231310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As a model (similar to others we’ve learned)</a:t>
            </a:r>
          </a:p>
          <a:p>
            <a:pPr lvl="1"/>
            <a:r>
              <a:rPr lang="en-US" dirty="0"/>
              <a:t>Fully connected networks</a:t>
            </a:r>
          </a:p>
          <a:p>
            <a:pPr lvl="1"/>
            <a:r>
              <a:rPr lang="en-US" dirty="0"/>
              <a:t>Few hidden layers (1,2,3)</a:t>
            </a:r>
          </a:p>
          <a:p>
            <a:pPr lvl="1"/>
            <a:r>
              <a:rPr lang="en-US" dirty="0"/>
              <a:t>A few dozen nodes per hidden layer</a:t>
            </a:r>
          </a:p>
          <a:p>
            <a:pPr lvl="1"/>
            <a:endParaRPr lang="en-US" dirty="0"/>
          </a:p>
          <a:p>
            <a:r>
              <a:rPr lang="en-US" dirty="0"/>
              <a:t>Do some feature engineering</a:t>
            </a:r>
          </a:p>
          <a:p>
            <a:pPr lvl="1"/>
            <a:r>
              <a:rPr lang="en-US" dirty="0"/>
              <a:t>Normalization</a:t>
            </a:r>
          </a:p>
          <a:p>
            <a:pPr lvl="1"/>
            <a:endParaRPr lang="en-US" dirty="0"/>
          </a:p>
          <a:p>
            <a:r>
              <a:rPr lang="en-US" dirty="0"/>
              <a:t>Tune parameters</a:t>
            </a:r>
          </a:p>
          <a:p>
            <a:pPr lvl="1"/>
            <a:r>
              <a:rPr lang="en-US" dirty="0"/>
              <a:t># layers</a:t>
            </a:r>
          </a:p>
          <a:p>
            <a:pPr lvl="1"/>
            <a:r>
              <a:rPr lang="en-US" dirty="0"/>
              <a:t># nodes per layer</a:t>
            </a:r>
          </a:p>
          <a:p>
            <a:r>
              <a:rPr lang="en-US" dirty="0"/>
              <a:t>Be careful of overfitting</a:t>
            </a:r>
          </a:p>
          <a:p>
            <a:r>
              <a:rPr lang="en-US" dirty="0"/>
              <a:t>Simplify if not converging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BB5D76-85CD-44C9-B9DC-1216E0C1F6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651500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Leveraging recent breakthroughs</a:t>
            </a:r>
          </a:p>
          <a:p>
            <a:pPr lvl="1"/>
            <a:r>
              <a:rPr lang="en-US" dirty="0"/>
              <a:t>Understand standard architectures</a:t>
            </a:r>
          </a:p>
          <a:p>
            <a:pPr lvl="1"/>
            <a:r>
              <a:rPr lang="en-US" dirty="0"/>
              <a:t>Get some GPU acceleration</a:t>
            </a:r>
          </a:p>
          <a:p>
            <a:pPr lvl="1"/>
            <a:r>
              <a:rPr lang="en-US" dirty="0"/>
              <a:t>Get lots of data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Craft a network architecture</a:t>
            </a:r>
          </a:p>
          <a:p>
            <a:pPr lvl="1"/>
            <a:r>
              <a:rPr lang="en-US" dirty="0"/>
              <a:t>More on this next class</a:t>
            </a:r>
          </a:p>
        </p:txBody>
      </p:sp>
    </p:spTree>
    <p:extLst>
      <p:ext uri="{BB962C8B-B14F-4D97-AF65-F5344CB8AC3E}">
        <p14:creationId xmlns:p14="http://schemas.microsoft.com/office/powerpoint/2010/main" val="4209504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5B514-2E94-4599-A47D-E787CC854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Artificial Neural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AC343-E3AC-438C-B5DE-1FCB171E49B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Model that very crudely approximates the way human brains work</a:t>
            </a:r>
          </a:p>
          <a:p>
            <a:endParaRPr lang="en-US" dirty="0"/>
          </a:p>
          <a:p>
            <a:r>
              <a:rPr lang="en-US" dirty="0"/>
              <a:t>Each artificial neuron is a linear model, with non-linear activation function</a:t>
            </a:r>
          </a:p>
          <a:p>
            <a:endParaRPr lang="en-US" dirty="0"/>
          </a:p>
          <a:p>
            <a:r>
              <a:rPr lang="en-US" dirty="0"/>
              <a:t>Neural networks are very expressive, can learn complex concepts (and overfit)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8AB4EF-A640-4F68-9470-B8F409892D1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Neural networks learn features (which we might have hand crafted without them)</a:t>
            </a:r>
          </a:p>
          <a:p>
            <a:endParaRPr lang="en-US" dirty="0"/>
          </a:p>
          <a:p>
            <a:r>
              <a:rPr lang="en-US" dirty="0"/>
              <a:t>Many options for network architectures</a:t>
            </a:r>
          </a:p>
          <a:p>
            <a:endParaRPr lang="en-US" dirty="0"/>
          </a:p>
          <a:p>
            <a:r>
              <a:rPr lang="en-US" dirty="0"/>
              <a:t>Backpropagation is a flexible algorithm to learn neural networks</a:t>
            </a:r>
          </a:p>
        </p:txBody>
      </p:sp>
    </p:spTree>
    <p:extLst>
      <p:ext uri="{BB962C8B-B14F-4D97-AF65-F5344CB8AC3E}">
        <p14:creationId xmlns:p14="http://schemas.microsoft.com/office/powerpoint/2010/main" val="96726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1A116-DB8D-454E-ADAE-9D454C40C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Artificial Neural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55F73-BDA6-496D-8CB4-C9989C3C3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015" y="1825625"/>
            <a:ext cx="5263375" cy="435133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Grossly simplified approximation of how the brain works</a:t>
            </a:r>
          </a:p>
          <a:p>
            <a:endParaRPr lang="en-US" dirty="0"/>
          </a:p>
          <a:p>
            <a:r>
              <a:rPr lang="en-US" dirty="0"/>
              <a:t>Features used as input to an initial set of artificial neurons</a:t>
            </a:r>
          </a:p>
          <a:p>
            <a:endParaRPr lang="en-US" dirty="0"/>
          </a:p>
          <a:p>
            <a:r>
              <a:rPr lang="en-US" dirty="0"/>
              <a:t>Output of artificial neurons used as input to others</a:t>
            </a:r>
          </a:p>
          <a:p>
            <a:endParaRPr lang="en-US" dirty="0"/>
          </a:p>
          <a:p>
            <a:r>
              <a:rPr lang="en-US" dirty="0"/>
              <a:t>Output of the network used as prediction</a:t>
            </a:r>
          </a:p>
          <a:p>
            <a:endParaRPr lang="en-US" dirty="0"/>
          </a:p>
          <a:p>
            <a:r>
              <a:rPr lang="en-US" dirty="0"/>
              <a:t>Mid 2010s image processing</a:t>
            </a:r>
          </a:p>
          <a:p>
            <a:pPr lvl="1"/>
            <a:r>
              <a:rPr lang="en-US" dirty="0"/>
              <a:t>~50-100 layers</a:t>
            </a:r>
          </a:p>
          <a:p>
            <a:pPr lvl="1"/>
            <a:r>
              <a:rPr lang="en-US" dirty="0"/>
              <a:t>~10-60 million artificial neurons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4885A6-4945-4E1B-AFF1-5746C00928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5481" y="2721478"/>
            <a:ext cx="4668319" cy="141504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19BFF85-AC07-4970-986C-701EB7AB5D7C}"/>
              </a:ext>
            </a:extLst>
          </p:cNvPr>
          <p:cNvSpPr txBox="1"/>
          <p:nvPr/>
        </p:nvSpPr>
        <p:spPr>
          <a:xfrm>
            <a:off x="7460014" y="2352146"/>
            <a:ext cx="3119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Artificial Neuron (Sigmoid Unit)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C9A8FC-58D2-407F-889C-2EA26A979F18}"/>
              </a:ext>
            </a:extLst>
          </p:cNvPr>
          <p:cNvSpPr txBox="1"/>
          <p:nvPr/>
        </p:nvSpPr>
        <p:spPr>
          <a:xfrm>
            <a:off x="6150015" y="6123543"/>
            <a:ext cx="3472874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50 million into 100 billion </a:t>
            </a:r>
            <a:r>
              <a:rPr lang="en-US" dirty="0">
                <a:sym typeface="Wingdings" panose="05000000000000000000" pitchFamily="2" charset="2"/>
              </a:rPr>
              <a:t> 0.05%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80DC5B-EB90-4505-A9F6-3265A273E3F6}"/>
              </a:ext>
            </a:extLst>
          </p:cNvPr>
          <p:cNvCxnSpPr>
            <a:stCxn id="6" idx="1"/>
          </p:cNvCxnSpPr>
          <p:nvPr/>
        </p:nvCxnSpPr>
        <p:spPr>
          <a:xfrm flipH="1" flipV="1">
            <a:off x="4178461" y="5891514"/>
            <a:ext cx="1971554" cy="41669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572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5B70C-32BC-4D8E-B7A4-EA45126ED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1898"/>
            <a:ext cx="10515600" cy="638485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Neural Network</a:t>
            </a:r>
          </a:p>
        </p:txBody>
      </p:sp>
      <p:pic>
        <p:nvPicPr>
          <p:cNvPr id="4" name="Picture 3" descr="A close up of a mans face&#10;&#10;Description generated with high confidence">
            <a:extLst>
              <a:ext uri="{FF2B5EF4-FFF2-40B4-BE49-F238E27FC236}">
                <a16:creationId xmlns:a16="http://schemas.microsoft.com/office/drawing/2014/main" id="{8E00E341-4186-4781-B29A-FCFA2BC851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762" y="3317488"/>
            <a:ext cx="914400" cy="914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286715-0DA8-4397-AD3C-A4B0C4EEF4E0}"/>
              </a:ext>
            </a:extLst>
          </p:cNvPr>
          <p:cNvSpPr txBox="1"/>
          <p:nvPr/>
        </p:nvSpPr>
        <p:spPr>
          <a:xfrm>
            <a:off x="761319" y="4251713"/>
            <a:ext cx="12652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576 Pixels</a:t>
            </a:r>
          </a:p>
          <a:p>
            <a:pPr algn="ctr"/>
            <a:r>
              <a:rPr lang="en-US" sz="1600" dirty="0"/>
              <a:t>(Normalized)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F6F9EB2-9AD8-4AFD-A0A8-E77E45D5A4F3}"/>
              </a:ext>
            </a:extLst>
          </p:cNvPr>
          <p:cNvSpPr/>
          <p:nvPr/>
        </p:nvSpPr>
        <p:spPr>
          <a:xfrm>
            <a:off x="4648280" y="2252547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31BE45D-13D7-40F6-B01B-7449DE3A43A3}"/>
              </a:ext>
            </a:extLst>
          </p:cNvPr>
          <p:cNvSpPr/>
          <p:nvPr/>
        </p:nvSpPr>
        <p:spPr>
          <a:xfrm>
            <a:off x="4648280" y="3070883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9A878F2-6F60-4072-9169-63847C92DF63}"/>
              </a:ext>
            </a:extLst>
          </p:cNvPr>
          <p:cNvSpPr/>
          <p:nvPr/>
        </p:nvSpPr>
        <p:spPr>
          <a:xfrm>
            <a:off x="4648280" y="3889219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989ADB4-51DD-486D-AF27-1A2BF271C8B8}"/>
              </a:ext>
            </a:extLst>
          </p:cNvPr>
          <p:cNvSpPr/>
          <p:nvPr/>
        </p:nvSpPr>
        <p:spPr>
          <a:xfrm>
            <a:off x="4648280" y="4707555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0F69CB8-0C7E-4182-A923-F9ECC7BA77B6}"/>
              </a:ext>
            </a:extLst>
          </p:cNvPr>
          <p:cNvCxnSpPr>
            <a:stCxn id="6" idx="2"/>
          </p:cNvCxnSpPr>
          <p:nvPr/>
        </p:nvCxnSpPr>
        <p:spPr>
          <a:xfrm flipH="1">
            <a:off x="936762" y="2520176"/>
            <a:ext cx="3711518" cy="79731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075FBC-BDB8-48D1-B6B7-6A11234CA28A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1280612" y="2520176"/>
            <a:ext cx="3367668" cy="8183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8669382-03DD-444E-BEEB-9222F232E45B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1670905" y="2520176"/>
            <a:ext cx="2977375" cy="8183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A7A21DB-6FE7-4F9B-84C7-1D7F308CBF97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1851162" y="2520176"/>
            <a:ext cx="2797118" cy="90324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728617F-283D-4E7C-92A1-2D6D9D67A5BC}"/>
              </a:ext>
            </a:extLst>
          </p:cNvPr>
          <p:cNvSpPr txBox="1"/>
          <p:nvPr/>
        </p:nvSpPr>
        <p:spPr>
          <a:xfrm>
            <a:off x="2792521" y="2435263"/>
            <a:ext cx="1567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 connection per pixel</a:t>
            </a:r>
          </a:p>
          <a:p>
            <a:r>
              <a:rPr lang="en-US" sz="1200" dirty="0"/>
              <a:t>+ bias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9111484-7B93-45F9-B859-077AAE26E742}"/>
              </a:ext>
            </a:extLst>
          </p:cNvPr>
          <p:cNvCxnSpPr>
            <a:cxnSpLocks/>
          </p:cNvCxnSpPr>
          <p:nvPr/>
        </p:nvCxnSpPr>
        <p:spPr>
          <a:xfrm flipH="1">
            <a:off x="1670904" y="3306568"/>
            <a:ext cx="2977376" cy="61395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BA26BBF-D9E4-4DBA-B03F-823C7BA4D41F}"/>
              </a:ext>
            </a:extLst>
          </p:cNvPr>
          <p:cNvCxnSpPr>
            <a:cxnSpLocks/>
          </p:cNvCxnSpPr>
          <p:nvPr/>
        </p:nvCxnSpPr>
        <p:spPr>
          <a:xfrm flipH="1">
            <a:off x="1670904" y="3306568"/>
            <a:ext cx="2977376" cy="40376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545C21B-7B91-4606-B13D-90F4C0F8D1C5}"/>
              </a:ext>
            </a:extLst>
          </p:cNvPr>
          <p:cNvCxnSpPr>
            <a:cxnSpLocks/>
          </p:cNvCxnSpPr>
          <p:nvPr/>
        </p:nvCxnSpPr>
        <p:spPr>
          <a:xfrm flipH="1">
            <a:off x="1592846" y="3306568"/>
            <a:ext cx="3055435" cy="21292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FE032C4-BB82-4F4A-9EDC-74119C31D75D}"/>
              </a:ext>
            </a:extLst>
          </p:cNvPr>
          <p:cNvCxnSpPr>
            <a:cxnSpLocks/>
          </p:cNvCxnSpPr>
          <p:nvPr/>
        </p:nvCxnSpPr>
        <p:spPr>
          <a:xfrm flipH="1">
            <a:off x="1670904" y="3306568"/>
            <a:ext cx="2977376" cy="27834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8841462-4CE4-4F6E-8683-EEDA568A5C01}"/>
              </a:ext>
            </a:extLst>
          </p:cNvPr>
          <p:cNvSpPr txBox="1"/>
          <p:nvPr/>
        </p:nvSpPr>
        <p:spPr>
          <a:xfrm>
            <a:off x="2792520" y="3134485"/>
            <a:ext cx="1567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 connection per pixel</a:t>
            </a:r>
          </a:p>
          <a:p>
            <a:r>
              <a:rPr lang="en-US" sz="1200" dirty="0"/>
              <a:t>+ bias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17E22AF-2D42-4F38-87F2-F93691C85C80}"/>
              </a:ext>
            </a:extLst>
          </p:cNvPr>
          <p:cNvCxnSpPr>
            <a:cxnSpLocks/>
          </p:cNvCxnSpPr>
          <p:nvPr/>
        </p:nvCxnSpPr>
        <p:spPr>
          <a:xfrm flipH="1" flipV="1">
            <a:off x="1592846" y="3899732"/>
            <a:ext cx="3055434" cy="29057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DBD032C-91CC-436D-9435-38747D23631A}"/>
              </a:ext>
            </a:extLst>
          </p:cNvPr>
          <p:cNvCxnSpPr>
            <a:cxnSpLocks/>
          </p:cNvCxnSpPr>
          <p:nvPr/>
        </p:nvCxnSpPr>
        <p:spPr>
          <a:xfrm flipH="1" flipV="1">
            <a:off x="1615168" y="4038252"/>
            <a:ext cx="3033112" cy="15205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AE3C647-9ACF-44F5-8BCE-C70BCF8ABD1E}"/>
              </a:ext>
            </a:extLst>
          </p:cNvPr>
          <p:cNvCxnSpPr>
            <a:cxnSpLocks/>
          </p:cNvCxnSpPr>
          <p:nvPr/>
        </p:nvCxnSpPr>
        <p:spPr>
          <a:xfrm flipH="1" flipV="1">
            <a:off x="1393961" y="4105390"/>
            <a:ext cx="3254320" cy="8491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637F476-F75B-4A2F-A443-DA19BD5077D3}"/>
              </a:ext>
            </a:extLst>
          </p:cNvPr>
          <p:cNvCxnSpPr>
            <a:cxnSpLocks/>
          </p:cNvCxnSpPr>
          <p:nvPr/>
        </p:nvCxnSpPr>
        <p:spPr>
          <a:xfrm flipH="1" flipV="1">
            <a:off x="1481334" y="3815897"/>
            <a:ext cx="3166946" cy="37440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6B6E1218-AE79-4444-89DF-ED4753467115}"/>
              </a:ext>
            </a:extLst>
          </p:cNvPr>
          <p:cNvSpPr txBox="1"/>
          <p:nvPr/>
        </p:nvSpPr>
        <p:spPr>
          <a:xfrm>
            <a:off x="2809919" y="3872745"/>
            <a:ext cx="1567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 connection per pixel</a:t>
            </a:r>
          </a:p>
          <a:p>
            <a:r>
              <a:rPr lang="en-US" sz="1200" dirty="0"/>
              <a:t>+ bias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5586474-350D-4AC7-AF71-A7EEC8F05AC9}"/>
              </a:ext>
            </a:extLst>
          </p:cNvPr>
          <p:cNvCxnSpPr>
            <a:cxnSpLocks/>
          </p:cNvCxnSpPr>
          <p:nvPr/>
        </p:nvCxnSpPr>
        <p:spPr>
          <a:xfrm flipH="1" flipV="1">
            <a:off x="1537090" y="3977757"/>
            <a:ext cx="3111190" cy="98929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7F18057-5FBA-49E4-B792-37864BE3CC87}"/>
              </a:ext>
            </a:extLst>
          </p:cNvPr>
          <p:cNvCxnSpPr>
            <a:cxnSpLocks/>
          </p:cNvCxnSpPr>
          <p:nvPr/>
        </p:nvCxnSpPr>
        <p:spPr>
          <a:xfrm flipH="1" flipV="1">
            <a:off x="1592846" y="4147846"/>
            <a:ext cx="3055434" cy="81920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240758E-7903-4FBD-AD13-A6288E1F228A}"/>
              </a:ext>
            </a:extLst>
          </p:cNvPr>
          <p:cNvCxnSpPr>
            <a:cxnSpLocks/>
          </p:cNvCxnSpPr>
          <p:nvPr/>
        </p:nvCxnSpPr>
        <p:spPr>
          <a:xfrm flipH="1" flipV="1">
            <a:off x="1670904" y="3879345"/>
            <a:ext cx="2977377" cy="108770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F21F947-8D12-4C28-B8C5-FA529DD34786}"/>
              </a:ext>
            </a:extLst>
          </p:cNvPr>
          <p:cNvCxnSpPr>
            <a:cxnSpLocks/>
            <a:endCxn id="4" idx="2"/>
          </p:cNvCxnSpPr>
          <p:nvPr/>
        </p:nvCxnSpPr>
        <p:spPr>
          <a:xfrm flipH="1" flipV="1">
            <a:off x="1393962" y="4231888"/>
            <a:ext cx="3254318" cy="7351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B938D20C-38C1-45DB-8A73-89475CE63376}"/>
              </a:ext>
            </a:extLst>
          </p:cNvPr>
          <p:cNvSpPr txBox="1"/>
          <p:nvPr/>
        </p:nvSpPr>
        <p:spPr>
          <a:xfrm>
            <a:off x="2863407" y="4548902"/>
            <a:ext cx="1567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 connection per pixel</a:t>
            </a:r>
          </a:p>
          <a:p>
            <a:r>
              <a:rPr lang="en-US" sz="1200" dirty="0"/>
              <a:t>+ bias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582127E-FB46-4AAB-B8A0-48CA8A63B718}"/>
              </a:ext>
            </a:extLst>
          </p:cNvPr>
          <p:cNvSpPr txBox="1"/>
          <p:nvPr/>
        </p:nvSpPr>
        <p:spPr>
          <a:xfrm>
            <a:off x="2783587" y="5167849"/>
            <a:ext cx="13742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2,308 Weights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9668B96-376D-4540-86D4-D98C614C567D}"/>
              </a:ext>
            </a:extLst>
          </p:cNvPr>
          <p:cNvSpPr txBox="1"/>
          <p:nvPr/>
        </p:nvSpPr>
        <p:spPr>
          <a:xfrm>
            <a:off x="4272274" y="5501318"/>
            <a:ext cx="127644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Hidden Layer</a:t>
            </a:r>
          </a:p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(of artificial neurons)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71BAA68-1EA5-4BBB-9B2F-B4FEE681CC5F}"/>
              </a:ext>
            </a:extLst>
          </p:cNvPr>
          <p:cNvSpPr txBox="1"/>
          <p:nvPr/>
        </p:nvSpPr>
        <p:spPr>
          <a:xfrm>
            <a:off x="6770362" y="5501318"/>
            <a:ext cx="12732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Output Layer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A6E55C44-9DA9-4825-8139-F918E3450499}"/>
              </a:ext>
            </a:extLst>
          </p:cNvPr>
          <p:cNvSpPr/>
          <p:nvPr/>
        </p:nvSpPr>
        <p:spPr>
          <a:xfrm>
            <a:off x="7150501" y="3445739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FD33173-8F26-4DEA-BCFC-7AD94E5384FB}"/>
              </a:ext>
            </a:extLst>
          </p:cNvPr>
          <p:cNvCxnSpPr>
            <a:cxnSpLocks/>
            <a:endCxn id="6" idx="6"/>
          </p:cNvCxnSpPr>
          <p:nvPr/>
        </p:nvCxnSpPr>
        <p:spPr>
          <a:xfrm flipH="1" flipV="1">
            <a:off x="5161236" y="2520176"/>
            <a:ext cx="1994592" cy="119962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5E50745-4460-4D3E-95BB-05E88AD61E46}"/>
              </a:ext>
            </a:extLst>
          </p:cNvPr>
          <p:cNvCxnSpPr>
            <a:cxnSpLocks/>
            <a:endCxn id="7" idx="6"/>
          </p:cNvCxnSpPr>
          <p:nvPr/>
        </p:nvCxnSpPr>
        <p:spPr>
          <a:xfrm flipH="1" flipV="1">
            <a:off x="5161236" y="3338512"/>
            <a:ext cx="1994592" cy="38129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3991DFB7-ED78-41BE-8D98-39311CD658F0}"/>
              </a:ext>
            </a:extLst>
          </p:cNvPr>
          <p:cNvCxnSpPr>
            <a:cxnSpLocks/>
            <a:endCxn id="8" idx="6"/>
          </p:cNvCxnSpPr>
          <p:nvPr/>
        </p:nvCxnSpPr>
        <p:spPr>
          <a:xfrm flipH="1">
            <a:off x="5161236" y="3719801"/>
            <a:ext cx="1994594" cy="43704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B87C5850-99CE-4512-B562-418571B8FC9D}"/>
              </a:ext>
            </a:extLst>
          </p:cNvPr>
          <p:cNvCxnSpPr>
            <a:cxnSpLocks/>
            <a:endCxn id="9" idx="6"/>
          </p:cNvCxnSpPr>
          <p:nvPr/>
        </p:nvCxnSpPr>
        <p:spPr>
          <a:xfrm flipH="1">
            <a:off x="5161236" y="3719801"/>
            <a:ext cx="1994592" cy="125538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5BCF8710-2D3F-49DB-B905-294C8089D194}"/>
              </a:ext>
            </a:extLst>
          </p:cNvPr>
          <p:cNvCxnSpPr>
            <a:cxnSpLocks/>
            <a:endCxn id="53" idx="6"/>
          </p:cNvCxnSpPr>
          <p:nvPr/>
        </p:nvCxnSpPr>
        <p:spPr>
          <a:xfrm flipH="1" flipV="1">
            <a:off x="7663457" y="3713368"/>
            <a:ext cx="945284" cy="64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69C8EE75-0C92-4F8E-A7FE-7285AB370B31}"/>
              </a:ext>
            </a:extLst>
          </p:cNvPr>
          <p:cNvSpPr txBox="1"/>
          <p:nvPr/>
        </p:nvSpPr>
        <p:spPr>
          <a:xfrm>
            <a:off x="5724918" y="5162764"/>
            <a:ext cx="10104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5 Weights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70262319-D300-4F77-8FF6-C1EA68D65B84}"/>
                  </a:ext>
                </a:extLst>
              </p:cNvPr>
              <p:cNvSpPr txBox="1"/>
              <p:nvPr/>
            </p:nvSpPr>
            <p:spPr>
              <a:xfrm>
                <a:off x="8630841" y="3550665"/>
                <a:ext cx="103336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=1)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70262319-D300-4F77-8FF6-C1EA68D65B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0841" y="3550665"/>
                <a:ext cx="1033360" cy="338554"/>
              </a:xfrm>
              <a:prstGeom prst="rect">
                <a:avLst/>
              </a:prstGeom>
              <a:blipFill>
                <a:blip r:embed="rId3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>
            <a:extLst>
              <a:ext uri="{FF2B5EF4-FFF2-40B4-BE49-F238E27FC236}">
                <a16:creationId xmlns:a16="http://schemas.microsoft.com/office/drawing/2014/main" id="{81357711-F07C-4739-A800-6B1E106DCBAC}"/>
              </a:ext>
            </a:extLst>
          </p:cNvPr>
          <p:cNvSpPr txBox="1"/>
          <p:nvPr/>
        </p:nvSpPr>
        <p:spPr>
          <a:xfrm>
            <a:off x="8363415" y="1170878"/>
            <a:ext cx="278499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Fully connected network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Single Hidden Layer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2313 weights to learn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A891AAF-64AD-4A69-B702-410E5E427BD2}"/>
              </a:ext>
            </a:extLst>
          </p:cNvPr>
          <p:cNvCxnSpPr>
            <a:cxnSpLocks/>
            <a:stCxn id="53" idx="2"/>
          </p:cNvCxnSpPr>
          <p:nvPr/>
        </p:nvCxnSpPr>
        <p:spPr>
          <a:xfrm flipH="1" flipV="1">
            <a:off x="6919491" y="3224741"/>
            <a:ext cx="231010" cy="48862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068E24B-6FAE-4938-930E-F34330D430C4}"/>
                  </a:ext>
                </a:extLst>
              </p:cNvPr>
              <p:cNvSpPr txBox="1"/>
              <p:nvPr/>
            </p:nvSpPr>
            <p:spPr>
              <a:xfrm>
                <a:off x="6643331" y="2908796"/>
                <a:ext cx="43325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068E24B-6FAE-4938-930E-F34330D43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3331" y="2908796"/>
                <a:ext cx="433259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322F9C6-C48D-431D-BB7E-2D7CA2C6C9DD}"/>
              </a:ext>
            </a:extLst>
          </p:cNvPr>
          <p:cNvCxnSpPr>
            <a:cxnSpLocks/>
            <a:stCxn id="6" idx="2"/>
          </p:cNvCxnSpPr>
          <p:nvPr/>
        </p:nvCxnSpPr>
        <p:spPr>
          <a:xfrm flipH="1" flipV="1">
            <a:off x="4505216" y="2252547"/>
            <a:ext cx="143064" cy="26762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E3CF76A2-EC3D-449D-9DC6-EC95A131E0F8}"/>
                  </a:ext>
                </a:extLst>
              </p:cNvPr>
              <p:cNvSpPr txBox="1"/>
              <p:nvPr/>
            </p:nvSpPr>
            <p:spPr>
              <a:xfrm>
                <a:off x="4266538" y="1947448"/>
                <a:ext cx="46608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E3CF76A2-EC3D-449D-9DC6-EC95A131E0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6538" y="1947448"/>
                <a:ext cx="466089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2FAEBFE9-F3D3-4E2F-A2B2-D1E643092E50}"/>
              </a:ext>
            </a:extLst>
          </p:cNvPr>
          <p:cNvCxnSpPr>
            <a:cxnSpLocks/>
          </p:cNvCxnSpPr>
          <p:nvPr/>
        </p:nvCxnSpPr>
        <p:spPr>
          <a:xfrm flipH="1" flipV="1">
            <a:off x="4493444" y="3022910"/>
            <a:ext cx="143064" cy="26762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4B4E5148-86BC-4976-801D-68158E746281}"/>
                  </a:ext>
                </a:extLst>
              </p:cNvPr>
              <p:cNvSpPr txBox="1"/>
              <p:nvPr/>
            </p:nvSpPr>
            <p:spPr>
              <a:xfrm>
                <a:off x="4254766" y="2717811"/>
                <a:ext cx="46608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4B4E5148-86BC-4976-801D-68158E7462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4766" y="2717811"/>
                <a:ext cx="466089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592348B7-3580-40B3-840E-3A645B0EEC40}"/>
              </a:ext>
            </a:extLst>
          </p:cNvPr>
          <p:cNvCxnSpPr>
            <a:cxnSpLocks/>
          </p:cNvCxnSpPr>
          <p:nvPr/>
        </p:nvCxnSpPr>
        <p:spPr>
          <a:xfrm flipH="1" flipV="1">
            <a:off x="4505216" y="3925758"/>
            <a:ext cx="143064" cy="26762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BD01C61F-13BC-4758-81D9-8F0835B9A00F}"/>
                  </a:ext>
                </a:extLst>
              </p:cNvPr>
              <p:cNvSpPr txBox="1"/>
              <p:nvPr/>
            </p:nvSpPr>
            <p:spPr>
              <a:xfrm>
                <a:off x="4266538" y="3620659"/>
                <a:ext cx="46608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BD01C61F-13BC-4758-81D9-8F0835B9A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6538" y="3620659"/>
                <a:ext cx="466089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AC66D095-C5FE-4278-AB3D-359CFCAA1B6B}"/>
              </a:ext>
            </a:extLst>
          </p:cNvPr>
          <p:cNvCxnSpPr>
            <a:cxnSpLocks/>
          </p:cNvCxnSpPr>
          <p:nvPr/>
        </p:nvCxnSpPr>
        <p:spPr>
          <a:xfrm flipH="1" flipV="1">
            <a:off x="4485381" y="4675901"/>
            <a:ext cx="143064" cy="26762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9ECADE50-3344-41A1-969B-44F917F40F75}"/>
                  </a:ext>
                </a:extLst>
              </p:cNvPr>
              <p:cNvSpPr txBox="1"/>
              <p:nvPr/>
            </p:nvSpPr>
            <p:spPr>
              <a:xfrm>
                <a:off x="4246703" y="4370802"/>
                <a:ext cx="46608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9ECADE50-3344-41A1-969B-44F917F40F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6703" y="4370802"/>
                <a:ext cx="466089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>
            <a:extLst>
              <a:ext uri="{FF2B5EF4-FFF2-40B4-BE49-F238E27FC236}">
                <a16:creationId xmlns:a16="http://schemas.microsoft.com/office/drawing/2014/main" id="{B0A3C9EF-174B-414F-8C33-9A3624A0540A}"/>
              </a:ext>
            </a:extLst>
          </p:cNvPr>
          <p:cNvSpPr txBox="1"/>
          <p:nvPr/>
        </p:nvSpPr>
        <p:spPr>
          <a:xfrm>
            <a:off x="761319" y="5501318"/>
            <a:ext cx="11193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Input Layer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0BB102E-A66C-41EB-938A-C7CDD4FFA608}"/>
              </a:ext>
            </a:extLst>
          </p:cNvPr>
          <p:cNvCxnSpPr>
            <a:cxnSpLocks/>
          </p:cNvCxnSpPr>
          <p:nvPr/>
        </p:nvCxnSpPr>
        <p:spPr>
          <a:xfrm flipH="1">
            <a:off x="4992132" y="1615187"/>
            <a:ext cx="263868" cy="45457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D16053A-28C3-4D33-A1AD-73386DCF0228}"/>
              </a:ext>
            </a:extLst>
          </p:cNvPr>
          <p:cNvSpPr txBox="1"/>
          <p:nvPr/>
        </p:nvSpPr>
        <p:spPr>
          <a:xfrm>
            <a:off x="5161236" y="1359243"/>
            <a:ext cx="16417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4 neurons in hidden layer</a:t>
            </a:r>
          </a:p>
        </p:txBody>
      </p:sp>
    </p:spTree>
    <p:extLst>
      <p:ext uri="{BB962C8B-B14F-4D97-AF65-F5344CB8AC3E}">
        <p14:creationId xmlns:p14="http://schemas.microsoft.com/office/powerpoint/2010/main" val="374638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21" grpId="0"/>
      <p:bldP spid="26" grpId="0"/>
      <p:bldP spid="31" grpId="0"/>
      <p:bldP spid="36" grpId="0"/>
      <p:bldP spid="50" grpId="0"/>
      <p:bldP spid="51" grpId="0"/>
      <p:bldP spid="52" grpId="0"/>
      <p:bldP spid="53" grpId="0" animBg="1"/>
      <p:bldP spid="70" grpId="0"/>
      <p:bldP spid="71" grpId="0"/>
      <p:bldP spid="72" grpId="0"/>
      <p:bldP spid="13" grpId="0"/>
      <p:bldP spid="46" grpId="0"/>
      <p:bldP spid="59" grpId="0"/>
      <p:bldP spid="61" grpId="0"/>
      <p:bldP spid="63" grpId="0"/>
      <p:bldP spid="64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BCD17-824B-441A-BAEB-2C175AAC7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" y="136525"/>
            <a:ext cx="11132820" cy="523334"/>
          </a:xfrm>
        </p:spPr>
        <p:txBody>
          <a:bodyPr>
            <a:normAutofit fontScale="90000"/>
          </a:bodyPr>
          <a:lstStyle/>
          <a:p>
            <a:r>
              <a:rPr lang="en-US" dirty="0"/>
              <a:t>Decision Boundary for Neural Networks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EEF9535B-8CE8-4895-9B6B-0DC099FB91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694" y="2138243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C4F6C0B2-4331-4D05-B8A4-A1D76BEE05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9691" y="2138244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14865F2-8014-4B48-AC96-C7BAE5FA1C1A}"/>
              </a:ext>
            </a:extLst>
          </p:cNvPr>
          <p:cNvSpPr txBox="1"/>
          <p:nvPr/>
        </p:nvSpPr>
        <p:spPr>
          <a:xfrm>
            <a:off x="7256932" y="6257826"/>
            <a:ext cx="13421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1 Layer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Neural Network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FC9A22-A6D8-47E7-862A-B30780F45BD4}"/>
              </a:ext>
            </a:extLst>
          </p:cNvPr>
          <p:cNvSpPr txBox="1"/>
          <p:nvPr/>
        </p:nvSpPr>
        <p:spPr>
          <a:xfrm>
            <a:off x="1823027" y="3090743"/>
            <a:ext cx="7898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Concept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321D75A-5822-43D5-96E4-F7979DEE31C6}"/>
              </a:ext>
            </a:extLst>
          </p:cNvPr>
          <p:cNvSpPr txBox="1"/>
          <p:nvPr/>
        </p:nvSpPr>
        <p:spPr>
          <a:xfrm>
            <a:off x="4200060" y="3090743"/>
            <a:ext cx="962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Linear Model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E43A440-474F-4F5A-AE7C-905EAE202B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5176" y="4863380"/>
            <a:ext cx="5089904" cy="154283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E90E94D6-9386-47DE-8A35-D3D72C4818B8}"/>
              </a:ext>
            </a:extLst>
          </p:cNvPr>
          <p:cNvSpPr txBox="1"/>
          <p:nvPr/>
        </p:nvSpPr>
        <p:spPr>
          <a:xfrm>
            <a:off x="7256933" y="4495800"/>
            <a:ext cx="13484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6 Hidden Nodes</a:t>
            </a:r>
          </a:p>
        </p:txBody>
      </p:sp>
      <p:pic>
        <p:nvPicPr>
          <p:cNvPr id="18" name="Picture 17" descr="A picture containing animal&#10;&#10;Description automatically generated">
            <a:extLst>
              <a:ext uri="{FF2B5EF4-FFF2-40B4-BE49-F238E27FC236}">
                <a16:creationId xmlns:a16="http://schemas.microsoft.com/office/drawing/2014/main" id="{8DB5DC7B-48DC-4422-B22C-12015948A74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6" y="4997549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4A66A353-8167-4ED1-AEC4-E36F82AC559D}"/>
              </a:ext>
            </a:extLst>
          </p:cNvPr>
          <p:cNvSpPr txBox="1"/>
          <p:nvPr/>
        </p:nvSpPr>
        <p:spPr>
          <a:xfrm>
            <a:off x="7256932" y="5919569"/>
            <a:ext cx="1348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4 Hidden Nodes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6FBE759-0895-40B8-B6D4-6D514A0471B6}"/>
              </a:ext>
            </a:extLst>
          </p:cNvPr>
          <p:cNvSpPr txBox="1"/>
          <p:nvPr/>
        </p:nvSpPr>
        <p:spPr>
          <a:xfrm>
            <a:off x="7211247" y="3056791"/>
            <a:ext cx="1439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10 Hidden Nodes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2B88A32-61CF-4565-97E1-044A07E7D21A}"/>
              </a:ext>
            </a:extLst>
          </p:cNvPr>
          <p:cNvSpPr txBox="1"/>
          <p:nvPr/>
        </p:nvSpPr>
        <p:spPr>
          <a:xfrm>
            <a:off x="7211247" y="1745371"/>
            <a:ext cx="1439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20 Hidden Nodes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937EC93-B1E8-4F5A-8077-9800E8FCC900}"/>
              </a:ext>
            </a:extLst>
          </p:cNvPr>
          <p:cNvCxnSpPr>
            <a:cxnSpLocks/>
            <a:endCxn id="29" idx="1"/>
          </p:cNvCxnSpPr>
          <p:nvPr/>
        </p:nvCxnSpPr>
        <p:spPr>
          <a:xfrm flipV="1">
            <a:off x="8476488" y="5195705"/>
            <a:ext cx="1700784" cy="37299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6F5FEE81-443D-4987-9C5D-8D4E7A8D6570}"/>
              </a:ext>
            </a:extLst>
          </p:cNvPr>
          <p:cNvSpPr txBox="1"/>
          <p:nvPr/>
        </p:nvSpPr>
        <p:spPr>
          <a:xfrm>
            <a:off x="10177272" y="5041816"/>
            <a:ext cx="1078180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Underfitting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BB8083E-6132-4CC2-B254-58D3E68268A8}"/>
              </a:ext>
            </a:extLst>
          </p:cNvPr>
          <p:cNvCxnSpPr>
            <a:cxnSpLocks/>
            <a:stCxn id="7" idx="0"/>
            <a:endCxn id="36" idx="2"/>
          </p:cNvCxnSpPr>
          <p:nvPr/>
        </p:nvCxnSpPr>
        <p:spPr>
          <a:xfrm flipH="1" flipV="1">
            <a:off x="4272047" y="1652151"/>
            <a:ext cx="413894" cy="48609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85419190-3B6E-4F08-92B1-87B7829E2EF9}"/>
              </a:ext>
            </a:extLst>
          </p:cNvPr>
          <p:cNvSpPr txBox="1"/>
          <p:nvPr/>
        </p:nvSpPr>
        <p:spPr>
          <a:xfrm>
            <a:off x="2433531" y="1128931"/>
            <a:ext cx="3677032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Neural network with single node in output layer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(no hidden layer)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2" name="Picture 41" descr="A picture containing drawing, bird&#10;&#10;Description automatically generated">
            <a:extLst>
              <a:ext uri="{FF2B5EF4-FFF2-40B4-BE49-F238E27FC236}">
                <a16:creationId xmlns:a16="http://schemas.microsoft.com/office/drawing/2014/main" id="{3B7CA196-76A7-488B-9830-1BCCB023A97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1763" y="3558540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44" name="Picture 43" descr="A picture containing drawing&#10;&#10;Description automatically generated">
            <a:extLst>
              <a:ext uri="{FF2B5EF4-FFF2-40B4-BE49-F238E27FC236}">
                <a16:creationId xmlns:a16="http://schemas.microsoft.com/office/drawing/2014/main" id="{AFA0FF53-5488-4872-AB0A-318D709720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1763" y="2144215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46" name="Picture 45" descr="A close up of a logo&#10;&#10;Description automatically generated">
            <a:extLst>
              <a:ext uri="{FF2B5EF4-FFF2-40B4-BE49-F238E27FC236}">
                <a16:creationId xmlns:a16="http://schemas.microsoft.com/office/drawing/2014/main" id="{37830730-BC09-4F89-908C-69E762A72D0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1763" y="806570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903F05E-C30B-4976-A8C4-094DF19F1D87}"/>
              </a:ext>
            </a:extLst>
          </p:cNvPr>
          <p:cNvSpPr txBox="1"/>
          <p:nvPr/>
        </p:nvSpPr>
        <p:spPr>
          <a:xfrm>
            <a:off x="1701949" y="3814925"/>
            <a:ext cx="44243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Non-linear decision boundary</a:t>
            </a:r>
          </a:p>
          <a:p>
            <a:r>
              <a:rPr lang="en-US" dirty="0"/>
              <a:t>   - Enabled by non-linear (sigmoid) activation</a:t>
            </a:r>
          </a:p>
          <a:p>
            <a:r>
              <a:rPr lang="en-US" dirty="0"/>
              <a:t>   - Complexity via network structure</a:t>
            </a:r>
          </a:p>
        </p:txBody>
      </p:sp>
    </p:spTree>
    <p:extLst>
      <p:ext uri="{BB962C8B-B14F-4D97-AF65-F5344CB8AC3E}">
        <p14:creationId xmlns:p14="http://schemas.microsoft.com/office/powerpoint/2010/main" val="275317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19" grpId="0"/>
      <p:bldP spid="22" grpId="0"/>
      <p:bldP spid="25" grpId="0"/>
      <p:bldP spid="29" grpId="0"/>
      <p:bldP spid="36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D24A5-8497-4AFC-9798-D21937CD7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795" y="329511"/>
            <a:ext cx="5100830" cy="892174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of Predicting with Neural Network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D04DE2F-7B28-4550-82DA-9D80D2001DA9}"/>
              </a:ext>
            </a:extLst>
          </p:cNvPr>
          <p:cNvSpPr/>
          <p:nvPr/>
        </p:nvSpPr>
        <p:spPr>
          <a:xfrm>
            <a:off x="5947158" y="3890643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82C7341-7616-417B-B442-38F9AD59D533}"/>
              </a:ext>
            </a:extLst>
          </p:cNvPr>
          <p:cNvCxnSpPr>
            <a:cxnSpLocks/>
            <a:endCxn id="4" idx="6"/>
          </p:cNvCxnSpPr>
          <p:nvPr/>
        </p:nvCxnSpPr>
        <p:spPr>
          <a:xfrm flipH="1">
            <a:off x="6460114" y="4158272"/>
            <a:ext cx="515744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40DCBCF5-6D39-424E-97D6-8394F3A87D14}"/>
              </a:ext>
            </a:extLst>
          </p:cNvPr>
          <p:cNvSpPr/>
          <p:nvPr/>
        </p:nvSpPr>
        <p:spPr>
          <a:xfrm>
            <a:off x="3869312" y="3222964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E4879BE-C4A0-48A3-8C6D-A2E83F273094}"/>
              </a:ext>
            </a:extLst>
          </p:cNvPr>
          <p:cNvCxnSpPr>
            <a:cxnSpLocks/>
            <a:stCxn id="4" idx="2"/>
            <a:endCxn id="8" idx="6"/>
          </p:cNvCxnSpPr>
          <p:nvPr/>
        </p:nvCxnSpPr>
        <p:spPr>
          <a:xfrm flipH="1" flipV="1">
            <a:off x="4382268" y="3490593"/>
            <a:ext cx="1564890" cy="66767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F04B6B05-233B-4031-9723-3F8E21FCAEF0}"/>
              </a:ext>
            </a:extLst>
          </p:cNvPr>
          <p:cNvSpPr/>
          <p:nvPr/>
        </p:nvSpPr>
        <p:spPr>
          <a:xfrm>
            <a:off x="3869311" y="4415447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002DE67-3999-4226-A9E9-8110A4557151}"/>
              </a:ext>
            </a:extLst>
          </p:cNvPr>
          <p:cNvCxnSpPr>
            <a:cxnSpLocks/>
            <a:stCxn id="4" idx="2"/>
            <a:endCxn id="10" idx="6"/>
          </p:cNvCxnSpPr>
          <p:nvPr/>
        </p:nvCxnSpPr>
        <p:spPr>
          <a:xfrm flipH="1">
            <a:off x="4382267" y="4158272"/>
            <a:ext cx="1564891" cy="52480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CAE3A99-E769-4D19-A799-69E00E819755}"/>
              </a:ext>
            </a:extLst>
          </p:cNvPr>
          <p:cNvCxnSpPr>
            <a:cxnSpLocks/>
            <a:stCxn id="4" idx="2"/>
          </p:cNvCxnSpPr>
          <p:nvPr/>
        </p:nvCxnSpPr>
        <p:spPr>
          <a:xfrm flipH="1" flipV="1">
            <a:off x="5164712" y="3490593"/>
            <a:ext cx="782446" cy="66767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E954D25-1F51-4421-870B-C27849CE3CE9}"/>
              </a:ext>
            </a:extLst>
          </p:cNvPr>
          <p:cNvCxnSpPr>
            <a:cxnSpLocks/>
            <a:stCxn id="8" idx="2"/>
          </p:cNvCxnSpPr>
          <p:nvPr/>
        </p:nvCxnSpPr>
        <p:spPr>
          <a:xfrm flipH="1" flipV="1">
            <a:off x="3326387" y="3100997"/>
            <a:ext cx="542925" cy="38959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36EA4DA-C8D3-4FCF-B6E8-6FE460E273F7}"/>
              </a:ext>
            </a:extLst>
          </p:cNvPr>
          <p:cNvCxnSpPr>
            <a:cxnSpLocks/>
            <a:stCxn id="10" idx="2"/>
          </p:cNvCxnSpPr>
          <p:nvPr/>
        </p:nvCxnSpPr>
        <p:spPr>
          <a:xfrm flipH="1" flipV="1">
            <a:off x="3306580" y="4304051"/>
            <a:ext cx="562731" cy="3790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7" name="Table 26">
                <a:extLst>
                  <a:ext uri="{FF2B5EF4-FFF2-40B4-BE49-F238E27FC236}">
                    <a16:creationId xmlns:a16="http://schemas.microsoft.com/office/drawing/2014/main" id="{3A8BB125-BC48-4D7C-B700-D36161FCFB0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00158220"/>
                  </p:ext>
                </p:extLst>
              </p:nvPr>
            </p:nvGraphicFramePr>
            <p:xfrm>
              <a:off x="847725" y="3927892"/>
              <a:ext cx="1339850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69925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669925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7" name="Table 26">
                <a:extLst>
                  <a:ext uri="{FF2B5EF4-FFF2-40B4-BE49-F238E27FC236}">
                    <a16:creationId xmlns:a16="http://schemas.microsoft.com/office/drawing/2014/main" id="{3A8BB125-BC48-4D7C-B700-D36161FCFB0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00158220"/>
                  </p:ext>
                </p:extLst>
              </p:nvPr>
            </p:nvGraphicFramePr>
            <p:xfrm>
              <a:off x="847725" y="3927892"/>
              <a:ext cx="1339850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69925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669925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09" t="-8065" r="-101818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09" t="-109836" r="-101818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0C94CC4-FF41-4CEA-8763-17DEC68A481A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2187575" y="3490593"/>
            <a:ext cx="1681737" cy="57910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10932DC-DDFE-4F6B-9AD8-B61B7E0C2C3C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2187575" y="3490593"/>
            <a:ext cx="1681737" cy="100959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05AD198-3D13-46F7-BC1F-5D8E7F6114F4}"/>
              </a:ext>
            </a:extLst>
          </p:cNvPr>
          <p:cNvCxnSpPr>
            <a:cxnSpLocks/>
            <a:stCxn id="10" idx="2"/>
          </p:cNvCxnSpPr>
          <p:nvPr/>
        </p:nvCxnSpPr>
        <p:spPr>
          <a:xfrm flipH="1" flipV="1">
            <a:off x="2187574" y="4080156"/>
            <a:ext cx="1681737" cy="60292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255EC05-14C6-484C-94A5-F90C5D944A8E}"/>
              </a:ext>
            </a:extLst>
          </p:cNvPr>
          <p:cNvCxnSpPr>
            <a:cxnSpLocks/>
            <a:stCxn id="10" idx="2"/>
          </p:cNvCxnSpPr>
          <p:nvPr/>
        </p:nvCxnSpPr>
        <p:spPr>
          <a:xfrm flipH="1" flipV="1">
            <a:off x="2187574" y="4535932"/>
            <a:ext cx="1681737" cy="14714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Picture 43">
            <a:extLst>
              <a:ext uri="{FF2B5EF4-FFF2-40B4-BE49-F238E27FC236}">
                <a16:creationId xmlns:a16="http://schemas.microsoft.com/office/drawing/2014/main" id="{02564AC7-D385-4AF9-B058-66C333FB73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9646" y="989241"/>
            <a:ext cx="3047619" cy="231428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5" name="Table 44">
                <a:extLst>
                  <a:ext uri="{FF2B5EF4-FFF2-40B4-BE49-F238E27FC236}">
                    <a16:creationId xmlns:a16="http://schemas.microsoft.com/office/drawing/2014/main" id="{E5690C7F-696F-44FB-9430-D8AD6B992E3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57240171"/>
                  </p:ext>
                </p:extLst>
              </p:nvPr>
            </p:nvGraphicFramePr>
            <p:xfrm>
              <a:off x="3623790" y="5207880"/>
              <a:ext cx="1003998" cy="97631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1999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501999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-1.0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067608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5" name="Table 44">
                <a:extLst>
                  <a:ext uri="{FF2B5EF4-FFF2-40B4-BE49-F238E27FC236}">
                    <a16:creationId xmlns:a16="http://schemas.microsoft.com/office/drawing/2014/main" id="{E5690C7F-696F-44FB-9430-D8AD6B992E3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57240171"/>
                  </p:ext>
                </p:extLst>
              </p:nvPr>
            </p:nvGraphicFramePr>
            <p:xfrm>
              <a:off x="3623790" y="5207880"/>
              <a:ext cx="1003998" cy="97631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1999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501999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205" t="-1852" r="-102410" b="-21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205" t="-103774" r="-102410" b="-1150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205" t="-200000" r="-102410" b="-129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-1.0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067608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6" name="Table 45">
                <a:extLst>
                  <a:ext uri="{FF2B5EF4-FFF2-40B4-BE49-F238E27FC236}">
                    <a16:creationId xmlns:a16="http://schemas.microsoft.com/office/drawing/2014/main" id="{48EA9CDC-72AD-48C4-A062-FD07D12E7FD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86910735"/>
                  </p:ext>
                </p:extLst>
              </p:nvPr>
            </p:nvGraphicFramePr>
            <p:xfrm>
              <a:off x="3587945" y="1867508"/>
              <a:ext cx="1003998" cy="97631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1999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501999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-1.0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067608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6" name="Table 45">
                <a:extLst>
                  <a:ext uri="{FF2B5EF4-FFF2-40B4-BE49-F238E27FC236}">
                    <a16:creationId xmlns:a16="http://schemas.microsoft.com/office/drawing/2014/main" id="{48EA9CDC-72AD-48C4-A062-FD07D12E7FD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86910735"/>
                  </p:ext>
                </p:extLst>
              </p:nvPr>
            </p:nvGraphicFramePr>
            <p:xfrm>
              <a:off x="3587945" y="1867508"/>
              <a:ext cx="1003998" cy="97631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1999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501999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205" t="-1852" r="-102410" b="-21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205" t="-103774" r="-102410" b="-1150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-1.0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205" t="-200000" r="-102410" b="-129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067608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7" name="Table 46">
                <a:extLst>
                  <a:ext uri="{FF2B5EF4-FFF2-40B4-BE49-F238E27FC236}">
                    <a16:creationId xmlns:a16="http://schemas.microsoft.com/office/drawing/2014/main" id="{56048B69-677B-465D-80A7-0959CE25B82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96370261"/>
                  </p:ext>
                </p:extLst>
              </p:nvPr>
            </p:nvGraphicFramePr>
            <p:xfrm>
              <a:off x="5701637" y="4608327"/>
              <a:ext cx="1003998" cy="97631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1999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501999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067608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7" name="Table 46">
                <a:extLst>
                  <a:ext uri="{FF2B5EF4-FFF2-40B4-BE49-F238E27FC236}">
                    <a16:creationId xmlns:a16="http://schemas.microsoft.com/office/drawing/2014/main" id="{56048B69-677B-465D-80A7-0959CE25B82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96370261"/>
                  </p:ext>
                </p:extLst>
              </p:nvPr>
            </p:nvGraphicFramePr>
            <p:xfrm>
              <a:off x="5701637" y="4608327"/>
              <a:ext cx="1003998" cy="97631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1999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501999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205" t="-1852" r="-102410" b="-21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205" t="-101852" r="-102410" b="-11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205" t="-201852" r="-102410" b="-1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0676080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2" name="TextBox 51">
            <a:extLst>
              <a:ext uri="{FF2B5EF4-FFF2-40B4-BE49-F238E27FC236}">
                <a16:creationId xmlns:a16="http://schemas.microsoft.com/office/drawing/2014/main" id="{B3856537-5A5F-4FC7-8D59-15D986D0A890}"/>
              </a:ext>
            </a:extLst>
          </p:cNvPr>
          <p:cNvSpPr txBox="1"/>
          <p:nvPr/>
        </p:nvSpPr>
        <p:spPr>
          <a:xfrm>
            <a:off x="3939101" y="3351145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0.0</a:t>
            </a:r>
            <a:endParaRPr lang="en-US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A5ACD04-E2F1-46A7-B18A-38B26A55C0FA}"/>
              </a:ext>
            </a:extLst>
          </p:cNvPr>
          <p:cNvSpPr txBox="1"/>
          <p:nvPr/>
        </p:nvSpPr>
        <p:spPr>
          <a:xfrm>
            <a:off x="3939101" y="4531072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1.0</a:t>
            </a:r>
            <a:endParaRPr 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50C9ECC-AA7D-4224-8903-81E624CF2B55}"/>
              </a:ext>
            </a:extLst>
          </p:cNvPr>
          <p:cNvSpPr txBox="1"/>
          <p:nvPr/>
        </p:nvSpPr>
        <p:spPr>
          <a:xfrm>
            <a:off x="4642173" y="3557181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~0.5</a:t>
            </a:r>
            <a:endParaRPr lang="en-US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505F181-B02C-4A79-9C47-D51B2711956C}"/>
              </a:ext>
            </a:extLst>
          </p:cNvPr>
          <p:cNvSpPr txBox="1"/>
          <p:nvPr/>
        </p:nvSpPr>
        <p:spPr>
          <a:xfrm>
            <a:off x="4602898" y="4392572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~0.75</a:t>
            </a:r>
            <a:endParaRPr lang="en-US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7CDBE6D-58A4-4983-9A76-EF6DAFD584FD}"/>
              </a:ext>
            </a:extLst>
          </p:cNvPr>
          <p:cNvSpPr txBox="1"/>
          <p:nvPr/>
        </p:nvSpPr>
        <p:spPr>
          <a:xfrm>
            <a:off x="6013520" y="403148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1.5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AD767F25-A1A4-47D2-BFA2-D2A332F372F8}"/>
                  </a:ext>
                </a:extLst>
              </p:cNvPr>
              <p:cNvSpPr txBox="1"/>
              <p:nvPr/>
            </p:nvSpPr>
            <p:spPr>
              <a:xfrm>
                <a:off x="6975858" y="4019772"/>
                <a:ext cx="146290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=~0.82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AD767F25-A1A4-47D2-BFA2-D2A332F372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5858" y="4019772"/>
                <a:ext cx="1462901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886CE3E-A019-46B1-99D9-A053419F3038}"/>
              </a:ext>
            </a:extLst>
          </p:cNvPr>
          <p:cNvCxnSpPr>
            <a:cxnSpLocks/>
          </p:cNvCxnSpPr>
          <p:nvPr/>
        </p:nvCxnSpPr>
        <p:spPr>
          <a:xfrm>
            <a:off x="4955776" y="4835107"/>
            <a:ext cx="500340" cy="104171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6FBBD80-030D-481E-8D93-4D346141C07D}"/>
              </a:ext>
            </a:extLst>
          </p:cNvPr>
          <p:cNvSpPr txBox="1"/>
          <p:nvPr/>
        </p:nvSpPr>
        <p:spPr>
          <a:xfrm>
            <a:off x="5383093" y="5977952"/>
            <a:ext cx="1217898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Activations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D736DF2-60CC-4D10-B693-5374B0EEBA88}"/>
              </a:ext>
            </a:extLst>
          </p:cNvPr>
          <p:cNvCxnSpPr>
            <a:cxnSpLocks/>
          </p:cNvCxnSpPr>
          <p:nvPr/>
        </p:nvCxnSpPr>
        <p:spPr>
          <a:xfrm flipH="1">
            <a:off x="1260795" y="4808071"/>
            <a:ext cx="256855" cy="13490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BF099DAC-968F-4A69-B53E-ADDEB3150ED2}"/>
              </a:ext>
            </a:extLst>
          </p:cNvPr>
          <p:cNvSpPr txBox="1"/>
          <p:nvPr/>
        </p:nvSpPr>
        <p:spPr>
          <a:xfrm>
            <a:off x="682272" y="6230227"/>
            <a:ext cx="1339850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Input Layer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97660CF-5D7B-43B0-88F1-C2A719E6CFD1}"/>
              </a:ext>
            </a:extLst>
          </p:cNvPr>
          <p:cNvCxnSpPr>
            <a:cxnSpLocks/>
          </p:cNvCxnSpPr>
          <p:nvPr/>
        </p:nvCxnSpPr>
        <p:spPr>
          <a:xfrm flipV="1">
            <a:off x="4382267" y="1672145"/>
            <a:ext cx="2218724" cy="143498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E1CC172C-8AC5-4376-B710-DFC4C78A2616}"/>
              </a:ext>
            </a:extLst>
          </p:cNvPr>
          <p:cNvSpPr txBox="1"/>
          <p:nvPr/>
        </p:nvSpPr>
        <p:spPr>
          <a:xfrm>
            <a:off x="5799879" y="1230304"/>
            <a:ext cx="1487542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Hidden Layer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6049D628-24B4-4ED9-A1B9-CB96DF6C5E31}"/>
              </a:ext>
            </a:extLst>
          </p:cNvPr>
          <p:cNvCxnSpPr>
            <a:cxnSpLocks/>
          </p:cNvCxnSpPr>
          <p:nvPr/>
        </p:nvCxnSpPr>
        <p:spPr>
          <a:xfrm>
            <a:off x="6600991" y="4392572"/>
            <a:ext cx="1564890" cy="113469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5D67816F-0593-4C18-911E-F3F8D1FC994A}"/>
              </a:ext>
            </a:extLst>
          </p:cNvPr>
          <p:cNvSpPr txBox="1"/>
          <p:nvPr/>
        </p:nvSpPr>
        <p:spPr>
          <a:xfrm>
            <a:off x="8065914" y="5592242"/>
            <a:ext cx="1487542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Output Layer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81620D2-EF64-4E3E-8429-BD03828F2342}"/>
              </a:ext>
            </a:extLst>
          </p:cNvPr>
          <p:cNvSpPr txBox="1"/>
          <p:nvPr/>
        </p:nvSpPr>
        <p:spPr>
          <a:xfrm>
            <a:off x="8650002" y="629799"/>
            <a:ext cx="1806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Sigmoid Function</a:t>
            </a:r>
          </a:p>
        </p:txBody>
      </p:sp>
    </p:spTree>
    <p:extLst>
      <p:ext uri="{BB962C8B-B14F-4D97-AF65-F5344CB8AC3E}">
        <p14:creationId xmlns:p14="http://schemas.microsoft.com/office/powerpoint/2010/main" val="70417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4" grpId="0"/>
      <p:bldP spid="55" grpId="0"/>
      <p:bldP spid="56" grpId="0"/>
      <p:bldP spid="57" grpId="0"/>
      <p:bldP spid="58" grpId="0"/>
      <p:bldP spid="7" grpId="0" animBg="1"/>
      <p:bldP spid="33" grpId="0" animBg="1"/>
      <p:bldP spid="36" grpId="0" animBg="1"/>
      <p:bldP spid="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CA023-4B3D-4CDF-A88D-62C21398C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for Blink Task</a:t>
            </a:r>
          </a:p>
        </p:txBody>
      </p:sp>
      <p:pic>
        <p:nvPicPr>
          <p:cNvPr id="6" name="Picture 5" descr="A close up of a mans face&#10;&#10;Description generated with high confidence">
            <a:extLst>
              <a:ext uri="{FF2B5EF4-FFF2-40B4-BE49-F238E27FC236}">
                <a16:creationId xmlns:a16="http://schemas.microsoft.com/office/drawing/2014/main" id="{259CDE81-AEAC-40DC-BFA1-573E0AEA4D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250813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49EBB74-1C72-4429-8300-3775A6798DD8}"/>
              </a:ext>
            </a:extLst>
          </p:cNvPr>
          <p:cNvSpPr txBox="1"/>
          <p:nvPr/>
        </p:nvSpPr>
        <p:spPr>
          <a:xfrm>
            <a:off x="730597" y="4168778"/>
            <a:ext cx="11296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Input Image</a:t>
            </a:r>
          </a:p>
          <a:p>
            <a:pPr algn="ctr"/>
            <a:r>
              <a:rPr lang="en-US" sz="1400" dirty="0"/>
              <a:t>(Normalized)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2AF4A45-59C9-4DA7-801A-BE34E130EBBB}"/>
              </a:ext>
            </a:extLst>
          </p:cNvPr>
          <p:cNvSpPr txBox="1"/>
          <p:nvPr/>
        </p:nvSpPr>
        <p:spPr>
          <a:xfrm>
            <a:off x="3684259" y="3419475"/>
            <a:ext cx="1120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Weights from</a:t>
            </a:r>
          </a:p>
          <a:p>
            <a:r>
              <a:rPr lang="en-US" sz="1200" dirty="0"/>
              <a:t>Hidden Node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3F3282-4238-476C-B3BB-AC172C05403A}"/>
              </a:ext>
            </a:extLst>
          </p:cNvPr>
          <p:cNvSpPr txBox="1"/>
          <p:nvPr/>
        </p:nvSpPr>
        <p:spPr>
          <a:xfrm>
            <a:off x="3684259" y="5193569"/>
            <a:ext cx="1120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Weights from</a:t>
            </a:r>
          </a:p>
          <a:p>
            <a:r>
              <a:rPr lang="en-US" sz="1200" dirty="0"/>
              <a:t>Hidden Node 2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3CB71D1-4C6D-4A18-8BC4-C287478E4766}"/>
              </a:ext>
            </a:extLst>
          </p:cNvPr>
          <p:cNvCxnSpPr>
            <a:cxnSpLocks/>
            <a:endCxn id="6" idx="3"/>
          </p:cNvCxnSpPr>
          <p:nvPr/>
        </p:nvCxnSpPr>
        <p:spPr>
          <a:xfrm flipH="1">
            <a:off x="1752600" y="2929183"/>
            <a:ext cx="1990498" cy="77883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1966376-FC2D-4ED1-ACC2-49458174154E}"/>
              </a:ext>
            </a:extLst>
          </p:cNvPr>
          <p:cNvCxnSpPr>
            <a:cxnSpLocks/>
            <a:endCxn id="6" idx="3"/>
          </p:cNvCxnSpPr>
          <p:nvPr/>
        </p:nvCxnSpPr>
        <p:spPr>
          <a:xfrm flipH="1" flipV="1">
            <a:off x="1752600" y="3708013"/>
            <a:ext cx="1990498" cy="98398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470D0FC-3867-4B8F-BE91-F63DC6D674A8}"/>
              </a:ext>
            </a:extLst>
          </p:cNvPr>
          <p:cNvCxnSpPr>
            <a:cxnSpLocks/>
            <a:stCxn id="22" idx="2"/>
          </p:cNvCxnSpPr>
          <p:nvPr/>
        </p:nvCxnSpPr>
        <p:spPr>
          <a:xfrm flipH="1" flipV="1">
            <a:off x="4746240" y="2929183"/>
            <a:ext cx="2823361" cy="73474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E1BFF02-3D4C-4D4B-80AF-518880417FCE}"/>
              </a:ext>
            </a:extLst>
          </p:cNvPr>
          <p:cNvCxnSpPr>
            <a:cxnSpLocks/>
            <a:stCxn id="22" idx="2"/>
          </p:cNvCxnSpPr>
          <p:nvPr/>
        </p:nvCxnSpPr>
        <p:spPr>
          <a:xfrm flipH="1">
            <a:off x="4746240" y="3663924"/>
            <a:ext cx="2823361" cy="102807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A6F33250-4A30-4E3E-8A71-8AA9399954F8}"/>
              </a:ext>
            </a:extLst>
          </p:cNvPr>
          <p:cNvSpPr/>
          <p:nvPr/>
        </p:nvSpPr>
        <p:spPr>
          <a:xfrm>
            <a:off x="7569601" y="3396295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F441ED0-392B-44CE-8126-97E1166D38A0}"/>
              </a:ext>
            </a:extLst>
          </p:cNvPr>
          <p:cNvSpPr txBox="1"/>
          <p:nvPr/>
        </p:nvSpPr>
        <p:spPr>
          <a:xfrm>
            <a:off x="5733596" y="3145974"/>
            <a:ext cx="12214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Positive Weight?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11B3D39-69A1-418D-8E84-5BC83301BCD6}"/>
              </a:ext>
            </a:extLst>
          </p:cNvPr>
          <p:cNvSpPr txBox="1"/>
          <p:nvPr/>
        </p:nvSpPr>
        <p:spPr>
          <a:xfrm>
            <a:off x="5754152" y="3966114"/>
            <a:ext cx="12843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Negative Weight?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9984310-B7D8-4E14-8C38-4A80117B456D}"/>
              </a:ext>
            </a:extLst>
          </p:cNvPr>
          <p:cNvSpPr txBox="1"/>
          <p:nvPr/>
        </p:nvSpPr>
        <p:spPr>
          <a:xfrm>
            <a:off x="7063154" y="3930980"/>
            <a:ext cx="16589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Logistic Regression</a:t>
            </a:r>
          </a:p>
          <a:p>
            <a:pPr algn="ctr"/>
            <a:r>
              <a:rPr lang="en-US" sz="1200" dirty="0"/>
              <a:t>with responses as input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BB0DFA8-C161-4697-A1E5-1BFD95431CB7}"/>
              </a:ext>
            </a:extLst>
          </p:cNvPr>
          <p:cNvCxnSpPr>
            <a:cxnSpLocks/>
          </p:cNvCxnSpPr>
          <p:nvPr/>
        </p:nvCxnSpPr>
        <p:spPr>
          <a:xfrm flipH="1" flipV="1">
            <a:off x="8082557" y="3657064"/>
            <a:ext cx="945284" cy="64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E5A1448-CA6A-4217-AE6E-AEA85B07A733}"/>
                  </a:ext>
                </a:extLst>
              </p:cNvPr>
              <p:cNvSpPr txBox="1"/>
              <p:nvPr/>
            </p:nvSpPr>
            <p:spPr>
              <a:xfrm>
                <a:off x="9049941" y="3494361"/>
                <a:ext cx="103336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=1)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E5A1448-CA6A-4217-AE6E-AEA85B07A7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9941" y="3494361"/>
                <a:ext cx="1033360" cy="338554"/>
              </a:xfrm>
              <a:prstGeom prst="rect">
                <a:avLst/>
              </a:prstGeom>
              <a:blipFill>
                <a:blip r:embed="rId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D5FAA153-204C-4BCA-B622-E86DFF476E0D}"/>
              </a:ext>
            </a:extLst>
          </p:cNvPr>
          <p:cNvSpPr txBox="1"/>
          <p:nvPr/>
        </p:nvSpPr>
        <p:spPr>
          <a:xfrm>
            <a:off x="7826079" y="271610"/>
            <a:ext cx="399295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You do limited feature engineering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Scale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Normalize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Hidden nodes learn useful features so you don’t have to…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Difficulties include: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How many neurons to use?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How to organize them?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How to converge a training run?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0CE60FFC-B831-4F4F-BABB-C05E7E5EE04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3098" y="4243113"/>
            <a:ext cx="1003142" cy="100314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374CC108-0EE5-4E56-AC10-D8C676C0B8A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501" y="2393154"/>
            <a:ext cx="1003141" cy="100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10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22" grpId="0" animBg="1"/>
      <p:bldP spid="25" grpId="0"/>
      <p:bldP spid="26" grpId="0"/>
      <p:bldP spid="27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5B70C-32BC-4D8E-B7A4-EA45126ED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1898"/>
            <a:ext cx="10515600" cy="638485"/>
          </a:xfrm>
        </p:spPr>
        <p:txBody>
          <a:bodyPr>
            <a:normAutofit fontScale="90000"/>
          </a:bodyPr>
          <a:lstStyle/>
          <a:p>
            <a:r>
              <a:rPr lang="en-US" dirty="0"/>
              <a:t>Multi-Layer Neural Networks</a:t>
            </a:r>
          </a:p>
        </p:txBody>
      </p:sp>
      <p:pic>
        <p:nvPicPr>
          <p:cNvPr id="4" name="Picture 3" descr="A close up of a mans face&#10;&#10;Description generated with high confidence">
            <a:extLst>
              <a:ext uri="{FF2B5EF4-FFF2-40B4-BE49-F238E27FC236}">
                <a16:creationId xmlns:a16="http://schemas.microsoft.com/office/drawing/2014/main" id="{8E00E341-4186-4781-B29A-FCFA2BC851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762" y="3317488"/>
            <a:ext cx="914400" cy="914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286715-0DA8-4397-AD3C-A4B0C4EEF4E0}"/>
              </a:ext>
            </a:extLst>
          </p:cNvPr>
          <p:cNvSpPr txBox="1"/>
          <p:nvPr/>
        </p:nvSpPr>
        <p:spPr>
          <a:xfrm>
            <a:off x="761319" y="4251713"/>
            <a:ext cx="12652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576 Pixels</a:t>
            </a:r>
          </a:p>
          <a:p>
            <a:pPr algn="ctr"/>
            <a:r>
              <a:rPr lang="en-US" sz="1600" dirty="0"/>
              <a:t>(Normalized)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F6F9EB2-9AD8-4AFD-A0A8-E77E45D5A4F3}"/>
              </a:ext>
            </a:extLst>
          </p:cNvPr>
          <p:cNvSpPr/>
          <p:nvPr/>
        </p:nvSpPr>
        <p:spPr>
          <a:xfrm>
            <a:off x="4648280" y="2252547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31BE45D-13D7-40F6-B01B-7449DE3A43A3}"/>
              </a:ext>
            </a:extLst>
          </p:cNvPr>
          <p:cNvSpPr/>
          <p:nvPr/>
        </p:nvSpPr>
        <p:spPr>
          <a:xfrm>
            <a:off x="4648280" y="3070883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9A878F2-6F60-4072-9169-63847C92DF63}"/>
              </a:ext>
            </a:extLst>
          </p:cNvPr>
          <p:cNvSpPr/>
          <p:nvPr/>
        </p:nvSpPr>
        <p:spPr>
          <a:xfrm>
            <a:off x="4648280" y="3889219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989ADB4-51DD-486D-AF27-1A2BF271C8B8}"/>
              </a:ext>
            </a:extLst>
          </p:cNvPr>
          <p:cNvSpPr/>
          <p:nvPr/>
        </p:nvSpPr>
        <p:spPr>
          <a:xfrm>
            <a:off x="4648280" y="4707555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0F69CB8-0C7E-4182-A923-F9ECC7BA77B6}"/>
              </a:ext>
            </a:extLst>
          </p:cNvPr>
          <p:cNvCxnSpPr>
            <a:stCxn id="6" idx="2"/>
          </p:cNvCxnSpPr>
          <p:nvPr/>
        </p:nvCxnSpPr>
        <p:spPr>
          <a:xfrm flipH="1">
            <a:off x="936762" y="2520176"/>
            <a:ext cx="3711518" cy="79731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075FBC-BDB8-48D1-B6B7-6A11234CA28A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1280612" y="2520176"/>
            <a:ext cx="3367668" cy="8183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8669382-03DD-444E-BEEB-9222F232E45B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1670905" y="2520176"/>
            <a:ext cx="2977375" cy="8183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A7A21DB-6FE7-4F9B-84C7-1D7F308CBF97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1851162" y="2520176"/>
            <a:ext cx="2797118" cy="90324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728617F-283D-4E7C-92A1-2D6D9D67A5BC}"/>
              </a:ext>
            </a:extLst>
          </p:cNvPr>
          <p:cNvSpPr txBox="1"/>
          <p:nvPr/>
        </p:nvSpPr>
        <p:spPr>
          <a:xfrm>
            <a:off x="2792521" y="2435263"/>
            <a:ext cx="1567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 connection per pixel</a:t>
            </a:r>
          </a:p>
          <a:p>
            <a:r>
              <a:rPr lang="en-US" sz="1200" dirty="0"/>
              <a:t>+ bias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9111484-7B93-45F9-B859-077AAE26E742}"/>
              </a:ext>
            </a:extLst>
          </p:cNvPr>
          <p:cNvCxnSpPr>
            <a:cxnSpLocks/>
          </p:cNvCxnSpPr>
          <p:nvPr/>
        </p:nvCxnSpPr>
        <p:spPr>
          <a:xfrm flipH="1">
            <a:off x="1670904" y="3306568"/>
            <a:ext cx="2977376" cy="61395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BA26BBF-D9E4-4DBA-B03F-823C7BA4D41F}"/>
              </a:ext>
            </a:extLst>
          </p:cNvPr>
          <p:cNvCxnSpPr>
            <a:cxnSpLocks/>
          </p:cNvCxnSpPr>
          <p:nvPr/>
        </p:nvCxnSpPr>
        <p:spPr>
          <a:xfrm flipH="1">
            <a:off x="1670904" y="3306568"/>
            <a:ext cx="2977376" cy="40376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545C21B-7B91-4606-B13D-90F4C0F8D1C5}"/>
              </a:ext>
            </a:extLst>
          </p:cNvPr>
          <p:cNvCxnSpPr>
            <a:cxnSpLocks/>
          </p:cNvCxnSpPr>
          <p:nvPr/>
        </p:nvCxnSpPr>
        <p:spPr>
          <a:xfrm flipH="1">
            <a:off x="1592846" y="3306568"/>
            <a:ext cx="3055435" cy="21292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FE032C4-BB82-4F4A-9EDC-74119C31D75D}"/>
              </a:ext>
            </a:extLst>
          </p:cNvPr>
          <p:cNvCxnSpPr>
            <a:cxnSpLocks/>
          </p:cNvCxnSpPr>
          <p:nvPr/>
        </p:nvCxnSpPr>
        <p:spPr>
          <a:xfrm flipH="1">
            <a:off x="1670904" y="3306568"/>
            <a:ext cx="2977376" cy="27834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8841462-4CE4-4F6E-8683-EEDA568A5C01}"/>
              </a:ext>
            </a:extLst>
          </p:cNvPr>
          <p:cNvSpPr txBox="1"/>
          <p:nvPr/>
        </p:nvSpPr>
        <p:spPr>
          <a:xfrm>
            <a:off x="2792520" y="3134485"/>
            <a:ext cx="1567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 connection per pixel</a:t>
            </a:r>
          </a:p>
          <a:p>
            <a:r>
              <a:rPr lang="en-US" sz="1200" dirty="0"/>
              <a:t>+ bias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17E22AF-2D42-4F38-87F2-F93691C85C80}"/>
              </a:ext>
            </a:extLst>
          </p:cNvPr>
          <p:cNvCxnSpPr>
            <a:cxnSpLocks/>
          </p:cNvCxnSpPr>
          <p:nvPr/>
        </p:nvCxnSpPr>
        <p:spPr>
          <a:xfrm flipH="1" flipV="1">
            <a:off x="1592846" y="3899732"/>
            <a:ext cx="3055434" cy="29057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DBD032C-91CC-436D-9435-38747D23631A}"/>
              </a:ext>
            </a:extLst>
          </p:cNvPr>
          <p:cNvCxnSpPr>
            <a:cxnSpLocks/>
          </p:cNvCxnSpPr>
          <p:nvPr/>
        </p:nvCxnSpPr>
        <p:spPr>
          <a:xfrm flipH="1" flipV="1">
            <a:off x="1615168" y="4038252"/>
            <a:ext cx="3033112" cy="15205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AE3C647-9ACF-44F5-8BCE-C70BCF8ABD1E}"/>
              </a:ext>
            </a:extLst>
          </p:cNvPr>
          <p:cNvCxnSpPr>
            <a:cxnSpLocks/>
          </p:cNvCxnSpPr>
          <p:nvPr/>
        </p:nvCxnSpPr>
        <p:spPr>
          <a:xfrm flipH="1" flipV="1">
            <a:off x="1393961" y="4105390"/>
            <a:ext cx="3254320" cy="8491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637F476-F75B-4A2F-A443-DA19BD5077D3}"/>
              </a:ext>
            </a:extLst>
          </p:cNvPr>
          <p:cNvCxnSpPr>
            <a:cxnSpLocks/>
          </p:cNvCxnSpPr>
          <p:nvPr/>
        </p:nvCxnSpPr>
        <p:spPr>
          <a:xfrm flipH="1" flipV="1">
            <a:off x="1481334" y="3815897"/>
            <a:ext cx="3166946" cy="37440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6B6E1218-AE79-4444-89DF-ED4753467115}"/>
              </a:ext>
            </a:extLst>
          </p:cNvPr>
          <p:cNvSpPr txBox="1"/>
          <p:nvPr/>
        </p:nvSpPr>
        <p:spPr>
          <a:xfrm>
            <a:off x="2809919" y="3872745"/>
            <a:ext cx="1567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 connection per pixel</a:t>
            </a:r>
          </a:p>
          <a:p>
            <a:r>
              <a:rPr lang="en-US" sz="1200" dirty="0"/>
              <a:t>+ bias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5586474-350D-4AC7-AF71-A7EEC8F05AC9}"/>
              </a:ext>
            </a:extLst>
          </p:cNvPr>
          <p:cNvCxnSpPr>
            <a:cxnSpLocks/>
          </p:cNvCxnSpPr>
          <p:nvPr/>
        </p:nvCxnSpPr>
        <p:spPr>
          <a:xfrm flipH="1" flipV="1">
            <a:off x="1537090" y="3977757"/>
            <a:ext cx="3111190" cy="98929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7F18057-5FBA-49E4-B792-37864BE3CC87}"/>
              </a:ext>
            </a:extLst>
          </p:cNvPr>
          <p:cNvCxnSpPr>
            <a:cxnSpLocks/>
          </p:cNvCxnSpPr>
          <p:nvPr/>
        </p:nvCxnSpPr>
        <p:spPr>
          <a:xfrm flipH="1" flipV="1">
            <a:off x="1592846" y="4147846"/>
            <a:ext cx="3055434" cy="81920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240758E-7903-4FBD-AD13-A6288E1F228A}"/>
              </a:ext>
            </a:extLst>
          </p:cNvPr>
          <p:cNvCxnSpPr>
            <a:cxnSpLocks/>
          </p:cNvCxnSpPr>
          <p:nvPr/>
        </p:nvCxnSpPr>
        <p:spPr>
          <a:xfrm flipH="1" flipV="1">
            <a:off x="1670904" y="3879345"/>
            <a:ext cx="2977377" cy="108770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F21F947-8D12-4C28-B8C5-FA529DD34786}"/>
              </a:ext>
            </a:extLst>
          </p:cNvPr>
          <p:cNvCxnSpPr>
            <a:cxnSpLocks/>
            <a:endCxn id="4" idx="2"/>
          </p:cNvCxnSpPr>
          <p:nvPr/>
        </p:nvCxnSpPr>
        <p:spPr>
          <a:xfrm flipH="1" flipV="1">
            <a:off x="1393962" y="4231888"/>
            <a:ext cx="3254318" cy="7351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B938D20C-38C1-45DB-8A73-89475CE63376}"/>
              </a:ext>
            </a:extLst>
          </p:cNvPr>
          <p:cNvSpPr txBox="1"/>
          <p:nvPr/>
        </p:nvSpPr>
        <p:spPr>
          <a:xfrm>
            <a:off x="2863407" y="4548902"/>
            <a:ext cx="1567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 connection per pixel</a:t>
            </a:r>
          </a:p>
          <a:p>
            <a:r>
              <a:rPr lang="en-US" sz="1200" dirty="0"/>
              <a:t>+ bias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582127E-FB46-4AAB-B8A0-48CA8A63B718}"/>
              </a:ext>
            </a:extLst>
          </p:cNvPr>
          <p:cNvSpPr txBox="1"/>
          <p:nvPr/>
        </p:nvSpPr>
        <p:spPr>
          <a:xfrm>
            <a:off x="2783587" y="5167849"/>
            <a:ext cx="13742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2,308 Weights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9668B96-376D-4540-86D4-D98C614C567D}"/>
              </a:ext>
            </a:extLst>
          </p:cNvPr>
          <p:cNvSpPr txBox="1"/>
          <p:nvPr/>
        </p:nvSpPr>
        <p:spPr>
          <a:xfrm>
            <a:off x="4266538" y="5448482"/>
            <a:ext cx="12764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Hidden Layer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71BAA68-1EA5-4BBB-9B2F-B4FEE681CC5F}"/>
              </a:ext>
            </a:extLst>
          </p:cNvPr>
          <p:cNvSpPr txBox="1"/>
          <p:nvPr/>
        </p:nvSpPr>
        <p:spPr>
          <a:xfrm>
            <a:off x="6770362" y="4231888"/>
            <a:ext cx="12732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Output Layer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A6E55C44-9DA9-4825-8139-F918E3450499}"/>
              </a:ext>
            </a:extLst>
          </p:cNvPr>
          <p:cNvSpPr/>
          <p:nvPr/>
        </p:nvSpPr>
        <p:spPr>
          <a:xfrm>
            <a:off x="7150501" y="3445739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FD33173-8F26-4DEA-BCFC-7AD94E5384FB}"/>
              </a:ext>
            </a:extLst>
          </p:cNvPr>
          <p:cNvCxnSpPr>
            <a:cxnSpLocks/>
            <a:endCxn id="6" idx="6"/>
          </p:cNvCxnSpPr>
          <p:nvPr/>
        </p:nvCxnSpPr>
        <p:spPr>
          <a:xfrm flipH="1" flipV="1">
            <a:off x="5161236" y="2520176"/>
            <a:ext cx="1994592" cy="119962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5E50745-4460-4D3E-95BB-05E88AD61E46}"/>
              </a:ext>
            </a:extLst>
          </p:cNvPr>
          <p:cNvCxnSpPr>
            <a:cxnSpLocks/>
            <a:endCxn id="7" idx="6"/>
          </p:cNvCxnSpPr>
          <p:nvPr/>
        </p:nvCxnSpPr>
        <p:spPr>
          <a:xfrm flipH="1" flipV="1">
            <a:off x="5161236" y="3338512"/>
            <a:ext cx="1994592" cy="38129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3991DFB7-ED78-41BE-8D98-39311CD658F0}"/>
              </a:ext>
            </a:extLst>
          </p:cNvPr>
          <p:cNvCxnSpPr>
            <a:cxnSpLocks/>
            <a:endCxn id="8" idx="6"/>
          </p:cNvCxnSpPr>
          <p:nvPr/>
        </p:nvCxnSpPr>
        <p:spPr>
          <a:xfrm flipH="1">
            <a:off x="5161236" y="3719801"/>
            <a:ext cx="1994594" cy="43704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B87C5850-99CE-4512-B562-418571B8FC9D}"/>
              </a:ext>
            </a:extLst>
          </p:cNvPr>
          <p:cNvCxnSpPr>
            <a:cxnSpLocks/>
            <a:endCxn id="9" idx="6"/>
          </p:cNvCxnSpPr>
          <p:nvPr/>
        </p:nvCxnSpPr>
        <p:spPr>
          <a:xfrm flipH="1">
            <a:off x="5161236" y="3719801"/>
            <a:ext cx="1994592" cy="125538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5BCF8710-2D3F-49DB-B905-294C8089D194}"/>
              </a:ext>
            </a:extLst>
          </p:cNvPr>
          <p:cNvCxnSpPr>
            <a:cxnSpLocks/>
            <a:endCxn id="53" idx="6"/>
          </p:cNvCxnSpPr>
          <p:nvPr/>
        </p:nvCxnSpPr>
        <p:spPr>
          <a:xfrm flipH="1" flipV="1">
            <a:off x="7663457" y="3713368"/>
            <a:ext cx="945284" cy="64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69C8EE75-0C92-4F8E-A7FE-7285AB370B31}"/>
              </a:ext>
            </a:extLst>
          </p:cNvPr>
          <p:cNvSpPr txBox="1"/>
          <p:nvPr/>
        </p:nvSpPr>
        <p:spPr>
          <a:xfrm>
            <a:off x="5724918" y="5162764"/>
            <a:ext cx="10104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5 Weights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70262319-D300-4F77-8FF6-C1EA68D65B84}"/>
                  </a:ext>
                </a:extLst>
              </p:cNvPr>
              <p:cNvSpPr txBox="1"/>
              <p:nvPr/>
            </p:nvSpPr>
            <p:spPr>
              <a:xfrm>
                <a:off x="8630841" y="3550665"/>
                <a:ext cx="103336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=1)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70262319-D300-4F77-8FF6-C1EA68D65B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0841" y="3550665"/>
                <a:ext cx="1033360" cy="338554"/>
              </a:xfrm>
              <a:prstGeom prst="rect">
                <a:avLst/>
              </a:prstGeom>
              <a:blipFill>
                <a:blip r:embed="rId3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>
            <a:extLst>
              <a:ext uri="{FF2B5EF4-FFF2-40B4-BE49-F238E27FC236}">
                <a16:creationId xmlns:a16="http://schemas.microsoft.com/office/drawing/2014/main" id="{81357711-F07C-4739-A800-6B1E106DCBAC}"/>
              </a:ext>
            </a:extLst>
          </p:cNvPr>
          <p:cNvSpPr txBox="1"/>
          <p:nvPr/>
        </p:nvSpPr>
        <p:spPr>
          <a:xfrm>
            <a:off x="8043596" y="202482"/>
            <a:ext cx="391094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Fully connected network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Two Hidden Layers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2333 weights to learn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Filters on filters, for example maybe: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Layer 1 learns eye shapes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Layer 2 learns combinations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4904DD74-EC5F-410F-A5DD-B5306928361D}"/>
              </a:ext>
            </a:extLst>
          </p:cNvPr>
          <p:cNvSpPr/>
          <p:nvPr/>
        </p:nvSpPr>
        <p:spPr>
          <a:xfrm>
            <a:off x="6414508" y="2252547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0240288-6368-4A27-9BCE-63901194620E}"/>
              </a:ext>
            </a:extLst>
          </p:cNvPr>
          <p:cNvSpPr/>
          <p:nvPr/>
        </p:nvSpPr>
        <p:spPr>
          <a:xfrm>
            <a:off x="6414508" y="3070883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D34AE947-1444-4B67-8BFD-A31892A856D6}"/>
              </a:ext>
            </a:extLst>
          </p:cNvPr>
          <p:cNvSpPr/>
          <p:nvPr/>
        </p:nvSpPr>
        <p:spPr>
          <a:xfrm>
            <a:off x="6414508" y="3889219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06640737-7802-496C-B0C9-4E37237EA259}"/>
              </a:ext>
            </a:extLst>
          </p:cNvPr>
          <p:cNvSpPr/>
          <p:nvPr/>
        </p:nvSpPr>
        <p:spPr>
          <a:xfrm>
            <a:off x="6414508" y="4707555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FED0A1D-F0C4-4E39-8D10-EFBA33420069}"/>
              </a:ext>
            </a:extLst>
          </p:cNvPr>
          <p:cNvSpPr txBox="1"/>
          <p:nvPr/>
        </p:nvSpPr>
        <p:spPr>
          <a:xfrm>
            <a:off x="6032766" y="5448482"/>
            <a:ext cx="12764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Hidden Layer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3C013C3-01E6-46D7-B204-045878FA5D7A}"/>
              </a:ext>
            </a:extLst>
          </p:cNvPr>
          <p:cNvCxnSpPr>
            <a:cxnSpLocks/>
            <a:stCxn id="41" idx="2"/>
            <a:endCxn id="7" idx="6"/>
          </p:cNvCxnSpPr>
          <p:nvPr/>
        </p:nvCxnSpPr>
        <p:spPr>
          <a:xfrm flipH="1">
            <a:off x="5161236" y="2520176"/>
            <a:ext cx="1253272" cy="8183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8B178D2-2793-4AAD-92F6-94D6ECD5CD0C}"/>
              </a:ext>
            </a:extLst>
          </p:cNvPr>
          <p:cNvCxnSpPr>
            <a:cxnSpLocks/>
            <a:stCxn id="41" idx="2"/>
            <a:endCxn id="9" idx="6"/>
          </p:cNvCxnSpPr>
          <p:nvPr/>
        </p:nvCxnSpPr>
        <p:spPr>
          <a:xfrm flipH="1">
            <a:off x="5161236" y="2520176"/>
            <a:ext cx="1253272" cy="245500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C81754F-E5F3-45D1-A229-6049FF22980E}"/>
              </a:ext>
            </a:extLst>
          </p:cNvPr>
          <p:cNvCxnSpPr>
            <a:cxnSpLocks/>
            <a:stCxn id="41" idx="2"/>
            <a:endCxn id="8" idx="6"/>
          </p:cNvCxnSpPr>
          <p:nvPr/>
        </p:nvCxnSpPr>
        <p:spPr>
          <a:xfrm flipH="1">
            <a:off x="5161236" y="2520176"/>
            <a:ext cx="1253272" cy="16366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B141FF8-F16E-41D4-BEEF-3DB66D7C3A14}"/>
              </a:ext>
            </a:extLst>
          </p:cNvPr>
          <p:cNvCxnSpPr>
            <a:cxnSpLocks/>
            <a:stCxn id="6" idx="6"/>
            <a:endCxn id="41" idx="2"/>
          </p:cNvCxnSpPr>
          <p:nvPr/>
        </p:nvCxnSpPr>
        <p:spPr>
          <a:xfrm>
            <a:off x="5161236" y="2520176"/>
            <a:ext cx="125327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D5141672-9399-45BF-A7F1-E56497C508B1}"/>
              </a:ext>
            </a:extLst>
          </p:cNvPr>
          <p:cNvCxnSpPr>
            <a:cxnSpLocks/>
            <a:stCxn id="42" idx="2"/>
            <a:endCxn id="6" idx="6"/>
          </p:cNvCxnSpPr>
          <p:nvPr/>
        </p:nvCxnSpPr>
        <p:spPr>
          <a:xfrm flipH="1" flipV="1">
            <a:off x="5161236" y="2520176"/>
            <a:ext cx="1253272" cy="8183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39B3C5C1-B9EA-4ACF-A51C-1D5A93C28DFE}"/>
              </a:ext>
            </a:extLst>
          </p:cNvPr>
          <p:cNvCxnSpPr>
            <a:cxnSpLocks/>
            <a:stCxn id="42" idx="2"/>
            <a:endCxn id="7" idx="6"/>
          </p:cNvCxnSpPr>
          <p:nvPr/>
        </p:nvCxnSpPr>
        <p:spPr>
          <a:xfrm flipH="1">
            <a:off x="5161236" y="3338512"/>
            <a:ext cx="125327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91C421D9-0F06-4725-842F-BC07ACBB70EB}"/>
              </a:ext>
            </a:extLst>
          </p:cNvPr>
          <p:cNvCxnSpPr>
            <a:cxnSpLocks/>
            <a:stCxn id="42" idx="2"/>
            <a:endCxn id="8" idx="6"/>
          </p:cNvCxnSpPr>
          <p:nvPr/>
        </p:nvCxnSpPr>
        <p:spPr>
          <a:xfrm flipH="1">
            <a:off x="5161236" y="3338512"/>
            <a:ext cx="1253272" cy="8183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382AE1F9-61FF-4B1B-9FDD-909C9BEFB181}"/>
              </a:ext>
            </a:extLst>
          </p:cNvPr>
          <p:cNvCxnSpPr>
            <a:cxnSpLocks/>
            <a:stCxn id="42" idx="2"/>
            <a:endCxn id="9" idx="6"/>
          </p:cNvCxnSpPr>
          <p:nvPr/>
        </p:nvCxnSpPr>
        <p:spPr>
          <a:xfrm flipH="1">
            <a:off x="5161236" y="3338512"/>
            <a:ext cx="1253272" cy="16366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AF7397ED-5E15-4E16-AE9D-613B0ACC18B5}"/>
              </a:ext>
            </a:extLst>
          </p:cNvPr>
          <p:cNvCxnSpPr>
            <a:cxnSpLocks/>
            <a:stCxn id="43" idx="2"/>
            <a:endCxn id="6" idx="6"/>
          </p:cNvCxnSpPr>
          <p:nvPr/>
        </p:nvCxnSpPr>
        <p:spPr>
          <a:xfrm flipH="1" flipV="1">
            <a:off x="5161236" y="2520176"/>
            <a:ext cx="1253272" cy="16366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3782409-F926-47CC-BDC8-D700BA14A7D4}"/>
              </a:ext>
            </a:extLst>
          </p:cNvPr>
          <p:cNvCxnSpPr>
            <a:cxnSpLocks/>
            <a:stCxn id="43" idx="2"/>
            <a:endCxn id="7" idx="6"/>
          </p:cNvCxnSpPr>
          <p:nvPr/>
        </p:nvCxnSpPr>
        <p:spPr>
          <a:xfrm flipH="1" flipV="1">
            <a:off x="5161236" y="3338512"/>
            <a:ext cx="1253272" cy="8183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F5B2BEB6-EEAE-45EC-9F80-2D4A94871C8D}"/>
              </a:ext>
            </a:extLst>
          </p:cNvPr>
          <p:cNvCxnSpPr>
            <a:cxnSpLocks/>
            <a:stCxn id="43" idx="2"/>
            <a:endCxn id="8" idx="6"/>
          </p:cNvCxnSpPr>
          <p:nvPr/>
        </p:nvCxnSpPr>
        <p:spPr>
          <a:xfrm flipH="1">
            <a:off x="5161236" y="4156848"/>
            <a:ext cx="125327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1875A9FB-66B7-4EE5-B38C-9D4EDB6CCC52}"/>
              </a:ext>
            </a:extLst>
          </p:cNvPr>
          <p:cNvCxnSpPr>
            <a:cxnSpLocks/>
            <a:stCxn id="43" idx="2"/>
            <a:endCxn id="9" idx="6"/>
          </p:cNvCxnSpPr>
          <p:nvPr/>
        </p:nvCxnSpPr>
        <p:spPr>
          <a:xfrm flipH="1">
            <a:off x="5161236" y="4156848"/>
            <a:ext cx="1253272" cy="8183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F6CB8DA7-ECB4-42CB-8C90-AE64C279E6A2}"/>
              </a:ext>
            </a:extLst>
          </p:cNvPr>
          <p:cNvCxnSpPr>
            <a:cxnSpLocks/>
            <a:stCxn id="44" idx="2"/>
            <a:endCxn id="6" idx="6"/>
          </p:cNvCxnSpPr>
          <p:nvPr/>
        </p:nvCxnSpPr>
        <p:spPr>
          <a:xfrm flipH="1" flipV="1">
            <a:off x="5161236" y="2520176"/>
            <a:ext cx="1253272" cy="245500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3298D508-B33C-44F7-A5BB-3E469DD6AC79}"/>
              </a:ext>
            </a:extLst>
          </p:cNvPr>
          <p:cNvCxnSpPr>
            <a:cxnSpLocks/>
            <a:stCxn id="44" idx="2"/>
            <a:endCxn id="7" idx="6"/>
          </p:cNvCxnSpPr>
          <p:nvPr/>
        </p:nvCxnSpPr>
        <p:spPr>
          <a:xfrm flipH="1" flipV="1">
            <a:off x="5161236" y="3338512"/>
            <a:ext cx="1253272" cy="16366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BC91936F-996C-4B77-8B8A-35C0D213C991}"/>
              </a:ext>
            </a:extLst>
          </p:cNvPr>
          <p:cNvCxnSpPr>
            <a:cxnSpLocks/>
            <a:stCxn id="44" idx="2"/>
            <a:endCxn id="8" idx="6"/>
          </p:cNvCxnSpPr>
          <p:nvPr/>
        </p:nvCxnSpPr>
        <p:spPr>
          <a:xfrm flipH="1" flipV="1">
            <a:off x="5161236" y="4156848"/>
            <a:ext cx="1253272" cy="8183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2041C943-4637-450A-B3A3-36AD14441290}"/>
              </a:ext>
            </a:extLst>
          </p:cNvPr>
          <p:cNvCxnSpPr>
            <a:cxnSpLocks/>
            <a:stCxn id="44" idx="2"/>
            <a:endCxn id="9" idx="6"/>
          </p:cNvCxnSpPr>
          <p:nvPr/>
        </p:nvCxnSpPr>
        <p:spPr>
          <a:xfrm flipH="1">
            <a:off x="5161236" y="4975184"/>
            <a:ext cx="125327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5BFBA400-446C-422E-915B-06094E38DF65}"/>
              </a:ext>
            </a:extLst>
          </p:cNvPr>
          <p:cNvSpPr txBox="1"/>
          <p:nvPr/>
        </p:nvSpPr>
        <p:spPr>
          <a:xfrm>
            <a:off x="5267519" y="5170318"/>
            <a:ext cx="11146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20 Weights</a:t>
            </a:r>
          </a:p>
        </p:txBody>
      </p:sp>
    </p:spTree>
    <p:extLst>
      <p:ext uri="{BB962C8B-B14F-4D97-AF65-F5344CB8AC3E}">
        <p14:creationId xmlns:p14="http://schemas.microsoft.com/office/powerpoint/2010/main" val="572096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39 -0.00046 0.00781 -0.00046 0.01185 -0.00116 C 0.01289 -0.00116 0.01393 -0.00208 0.01497 -0.00208 C 0.01745 -0.00208 0.01992 -0.00139 0.02239 -0.00116 C 0.02344 -0.00069 0.02448 -0.00023 0.02552 0 C 0.03541 0.00278 0.02656 -0.00023 0.03372 0.00232 L 0.06302 0.00116 C 0.06367 0.00116 0.06432 0 0.06497 0 C 0.06849 -0.00069 0.072 -0.00116 0.07552 -0.00116 L 0.1444 -0.00116 L 0.1444 -0.00116 " pathEditMode="relative" ptsTypes="AAAAAAAAAAAA">
                                      <p:cBhvr>
                                        <p:cTn id="6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39 -0.00046 0.00781 -0.00046 0.01185 -0.00116 C 0.01289 -0.00116 0.01393 -0.00208 0.01497 -0.00208 C 0.01745 -0.00208 0.01992 -0.00139 0.02239 -0.00116 C 0.02344 -0.00069 0.02448 -0.00023 0.02552 0 C 0.03541 0.00278 0.02656 -0.00023 0.03372 0.00232 L 0.06302 0.00116 C 0.06367 0.00116 0.06432 0 0.06497 0 C 0.06849 -0.00069 0.072 -0.00116 0.07552 -0.00116 L 0.1444 -0.00116 L 0.1444 -0.00116 " pathEditMode="relative" ptsTypes="AAAAAAAAAAAA">
                                      <p:cBhvr>
                                        <p:cTn id="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39 -0.00046 0.00781 -0.00046 0.01185 -0.00116 C 0.01289 -0.00116 0.01393 -0.00208 0.01497 -0.00208 C 0.01745 -0.00208 0.01992 -0.00139 0.02239 -0.00116 C 0.02344 -0.00069 0.02448 -0.00023 0.02552 0 C 0.03541 0.00278 0.02656 -0.00023 0.03372 0.00232 L 0.06302 0.00116 C 0.06367 0.00116 0.06432 0 0.06497 0 C 0.06849 -0.00069 0.072 -0.00116 0.07552 -0.00116 L 0.1444 -0.00116 L 0.1444 -0.00116 " pathEditMode="relative" ptsTypes="AAAAAAAAAAAA">
                                      <p:cBhvr>
                                        <p:cTn id="1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39 -0.00046 0.00781 -0.00046 0.01185 -0.00116 C 0.01289 -0.00116 0.01393 -0.00208 0.01497 -0.00208 C 0.01745 -0.00208 0.01992 -0.00139 0.02239 -0.00116 C 0.02344 -0.00069 0.02448 -0.00023 0.02552 0 C 0.03541 0.00278 0.02656 -0.00023 0.03372 0.00232 L 0.06302 0.00116 C 0.06367 0.00116 0.06432 0 0.06497 0 C 0.06849 -0.00069 0.072 -0.00116 0.07552 -0.00116 L 0.1444 -0.00116 L 0.1444 -0.00116 " pathEditMode="relative" ptsTypes="AAAAAAAAAAAA">
                                      <p:cBhvr>
                                        <p:cTn id="1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39 -0.00046 0.00781 -0.00046 0.01185 -0.00116 C 0.01289 -0.00116 0.01393 -0.00208 0.01497 -0.00208 C 0.01745 -0.00208 0.01992 -0.00139 0.02239 -0.00116 C 0.02344 -0.00069 0.02448 -0.00023 0.02552 0 C 0.03541 0.00278 0.02656 -0.00023 0.03372 0.00232 L 0.06302 0.00116 C 0.06367 0.00116 0.06432 0 0.06497 0 C 0.06849 -0.00069 0.072 -0.00116 0.07552 -0.00116 L 0.1444 -0.00116 L 0.1444 -0.00116 " pathEditMode="relative" ptsTypes="AAAAAAAAAAAA">
                                      <p:cBhvr>
                                        <p:cTn id="1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39 -0.00046 0.00781 -0.00046 0.01185 -0.00116 C 0.01289 -0.00116 0.01393 -0.00208 0.01497 -0.00208 C 0.01745 -0.00208 0.01992 -0.00139 0.02239 -0.00116 C 0.02344 -0.00069 0.02448 -0.00023 0.02552 0 C 0.03541 0.00278 0.02656 -0.00023 0.03372 0.00232 L 0.06302 0.00116 C 0.06367 0.00116 0.06432 0 0.06497 0 C 0.06849 -0.00069 0.072 -0.00116 0.07552 -0.00116 L 0.1444 -0.00116 L 0.1444 -0.00116 " pathEditMode="relative" ptsTypes="AAAAAAAAAAAA">
                                      <p:cBhvr>
                                        <p:cTn id="1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39 -0.00046 0.00781 -0.00046 0.01185 -0.00116 C 0.01289 -0.00116 0.01393 -0.00208 0.01497 -0.00208 C 0.01745 -0.00208 0.01992 -0.00139 0.02239 -0.00116 C 0.02344 -0.00069 0.02448 -0.00023 0.02552 0 C 0.03541 0.00278 0.02656 -0.00023 0.03372 0.00232 L 0.06302 0.00116 C 0.06367 0.00116 0.06432 0 0.06497 0 C 0.06849 -0.00069 0.072 -0.00116 0.07552 -0.00116 L 0.1444 -0.00116 L 0.1444 -0.00116 " pathEditMode="relative" ptsTypes="AAAAAAAAAAAA">
                                      <p:cBhvr>
                                        <p:cTn id="18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39 -0.00046 0.00781 -0.00046 0.01185 -0.00116 C 0.01289 -0.00116 0.01393 -0.00208 0.01497 -0.00208 C 0.01745 -0.00208 0.01992 -0.00139 0.02239 -0.00116 C 0.02344 -0.00069 0.02448 -0.00023 0.02552 0 C 0.03541 0.00278 0.02656 -0.00023 0.03372 0.00232 L 0.06302 0.00116 C 0.06367 0.00116 0.06432 0 0.06497 0 C 0.06849 -0.00069 0.072 -0.00116 0.07552 -0.00116 L 0.1444 -0.00116 L 0.1444 -0.00116 " pathEditMode="relative" ptsTypes="AAAAAAAAAAAA">
                                      <p:cBhvr>
                                        <p:cTn id="2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39 -0.00046 0.00781 -0.00046 0.01185 -0.00116 C 0.01289 -0.00116 0.01393 -0.00208 0.01497 -0.00208 C 0.01745 -0.00208 0.01992 -0.00139 0.02239 -0.00116 C 0.02344 -0.00069 0.02448 -0.00023 0.02552 0 C 0.03541 0.00278 0.02656 -0.00023 0.03372 0.00232 L 0.06302 0.00116 C 0.06367 0.00116 0.06432 0 0.06497 0 C 0.06849 -0.00069 0.072 -0.00116 0.07552 -0.00116 L 0.1444 -0.00116 L 0.1444 -0.00116 " pathEditMode="relative" ptsTypes="AAAAAAAAAAAA">
                                      <p:cBhvr>
                                        <p:cTn id="22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 animBg="1"/>
      <p:bldP spid="70" grpId="0"/>
      <p:bldP spid="71" grpId="0"/>
      <p:bldP spid="41" grpId="0" animBg="1"/>
      <p:bldP spid="42" grpId="0" animBg="1"/>
      <p:bldP spid="43" grpId="0" animBg="1"/>
      <p:bldP spid="44" grpId="0" animBg="1"/>
      <p:bldP spid="45" grpId="0"/>
      <p:bldP spid="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BCD17-824B-441A-BAEB-2C175AAC7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" y="136525"/>
            <a:ext cx="11132820" cy="523334"/>
          </a:xfrm>
        </p:spPr>
        <p:txBody>
          <a:bodyPr>
            <a:normAutofit fontScale="90000"/>
          </a:bodyPr>
          <a:lstStyle/>
          <a:p>
            <a:r>
              <a:rPr lang="en-US" dirty="0"/>
              <a:t>Decision Boundary for Multi-Layer Neural Networks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EEF9535B-8CE8-4895-9B6B-0DC099FB91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798" y="2412067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C4F6C0B2-4331-4D05-B8A4-A1D76BEE05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5795" y="2412068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2FC9A22-A6D8-47E7-862A-B30780F45BD4}"/>
              </a:ext>
            </a:extLst>
          </p:cNvPr>
          <p:cNvSpPr txBox="1"/>
          <p:nvPr/>
        </p:nvSpPr>
        <p:spPr>
          <a:xfrm>
            <a:off x="369131" y="3364567"/>
            <a:ext cx="7898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Concept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321D75A-5822-43D5-96E4-F7979DEE31C6}"/>
              </a:ext>
            </a:extLst>
          </p:cNvPr>
          <p:cNvSpPr txBox="1"/>
          <p:nvPr/>
        </p:nvSpPr>
        <p:spPr>
          <a:xfrm>
            <a:off x="2746164" y="3364567"/>
            <a:ext cx="962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Linear Model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03F05E-C30B-4976-A8C4-094DF19F1D87}"/>
              </a:ext>
            </a:extLst>
          </p:cNvPr>
          <p:cNvSpPr txBox="1"/>
          <p:nvPr/>
        </p:nvSpPr>
        <p:spPr>
          <a:xfrm>
            <a:off x="369131" y="4803577"/>
            <a:ext cx="30198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Much more powerful</a:t>
            </a:r>
          </a:p>
          <a:p>
            <a:r>
              <a:rPr lang="en-US" dirty="0"/>
              <a:t>   - Difficult to converge</a:t>
            </a:r>
          </a:p>
          <a:p>
            <a:r>
              <a:rPr lang="en-US" dirty="0"/>
              <a:t>   - Easy to overfit</a:t>
            </a:r>
          </a:p>
          <a:p>
            <a:r>
              <a:rPr lang="en-US" dirty="0"/>
              <a:t>   - Later lecture: how to adapt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8ED050-41C9-4ADE-A821-60AC3D1D37DF}"/>
              </a:ext>
            </a:extLst>
          </p:cNvPr>
          <p:cNvSpPr txBox="1"/>
          <p:nvPr/>
        </p:nvSpPr>
        <p:spPr>
          <a:xfrm>
            <a:off x="4950114" y="6111522"/>
            <a:ext cx="13421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1 Hidden Layer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Neural Network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02D2347-725E-4AE5-BA60-47EFE5F164FF}"/>
              </a:ext>
            </a:extLst>
          </p:cNvPr>
          <p:cNvSpPr txBox="1"/>
          <p:nvPr/>
        </p:nvSpPr>
        <p:spPr>
          <a:xfrm>
            <a:off x="4950115" y="4349496"/>
            <a:ext cx="13484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6 Hidden Nodes</a:t>
            </a:r>
          </a:p>
        </p:txBody>
      </p:sp>
      <p:pic>
        <p:nvPicPr>
          <p:cNvPr id="34" name="Picture 33" descr="A picture containing animal&#10;&#10;Description automatically generated">
            <a:extLst>
              <a:ext uri="{FF2B5EF4-FFF2-40B4-BE49-F238E27FC236}">
                <a16:creationId xmlns:a16="http://schemas.microsoft.com/office/drawing/2014/main" id="{9C36CB83-23F0-40B7-A12E-C21E4B94E0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88" y="4851245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8DAF2FFD-8A03-41A3-A141-62D8D417A77C}"/>
              </a:ext>
            </a:extLst>
          </p:cNvPr>
          <p:cNvSpPr txBox="1"/>
          <p:nvPr/>
        </p:nvSpPr>
        <p:spPr>
          <a:xfrm>
            <a:off x="4950114" y="5773265"/>
            <a:ext cx="1348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4 Hidden Nodes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F55E143-C7AC-480E-9839-449094ED4050}"/>
              </a:ext>
            </a:extLst>
          </p:cNvPr>
          <p:cNvSpPr txBox="1"/>
          <p:nvPr/>
        </p:nvSpPr>
        <p:spPr>
          <a:xfrm>
            <a:off x="4904429" y="2910487"/>
            <a:ext cx="1439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10 Hidden Nodes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329993E-5F8D-4C94-ADCE-C5DCD70E37B3}"/>
              </a:ext>
            </a:extLst>
          </p:cNvPr>
          <p:cNvSpPr txBox="1"/>
          <p:nvPr/>
        </p:nvSpPr>
        <p:spPr>
          <a:xfrm>
            <a:off x="4904429" y="1599067"/>
            <a:ext cx="1439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20 Hidden Nodes</a:t>
            </a:r>
          </a:p>
        </p:txBody>
      </p:sp>
      <p:pic>
        <p:nvPicPr>
          <p:cNvPr id="40" name="Picture 39" descr="A picture containing drawing, bird&#10;&#10;Description automatically generated">
            <a:extLst>
              <a:ext uri="{FF2B5EF4-FFF2-40B4-BE49-F238E27FC236}">
                <a16:creationId xmlns:a16="http://schemas.microsoft.com/office/drawing/2014/main" id="{4B7F6E55-0102-41D1-BBB5-E915F3D078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4945" y="3412236"/>
            <a:ext cx="952500" cy="952500"/>
          </a:xfrm>
          <a:prstGeom prst="rect">
            <a:avLst/>
          </a:prstGeom>
        </p:spPr>
      </p:pic>
      <p:pic>
        <p:nvPicPr>
          <p:cNvPr id="41" name="Picture 40" descr="A picture containing drawing&#10;&#10;Description automatically generated">
            <a:extLst>
              <a:ext uri="{FF2B5EF4-FFF2-40B4-BE49-F238E27FC236}">
                <a16:creationId xmlns:a16="http://schemas.microsoft.com/office/drawing/2014/main" id="{D38FBD08-25D6-4818-A37B-70A06E8A3F2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4945" y="1997911"/>
            <a:ext cx="952500" cy="952500"/>
          </a:xfrm>
          <a:prstGeom prst="rect">
            <a:avLst/>
          </a:prstGeom>
        </p:spPr>
      </p:pic>
      <p:pic>
        <p:nvPicPr>
          <p:cNvPr id="27" name="Picture 26" descr="A picture containing cat&#10;&#10;Description automatically generated">
            <a:extLst>
              <a:ext uri="{FF2B5EF4-FFF2-40B4-BE49-F238E27FC236}">
                <a16:creationId xmlns:a16="http://schemas.microsoft.com/office/drawing/2014/main" id="{8E55FB23-9A22-4FFC-96D5-10D4ADCE789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7243" y="4851245"/>
            <a:ext cx="952500" cy="952500"/>
          </a:xfrm>
          <a:prstGeom prst="rect">
            <a:avLst/>
          </a:prstGeom>
        </p:spPr>
      </p:pic>
      <p:pic>
        <p:nvPicPr>
          <p:cNvPr id="43" name="Picture 42" descr="A close up of a logo&#10;&#10;Description automatically generated">
            <a:extLst>
              <a:ext uri="{FF2B5EF4-FFF2-40B4-BE49-F238E27FC236}">
                <a16:creationId xmlns:a16="http://schemas.microsoft.com/office/drawing/2014/main" id="{9CC792AB-C259-4DD0-85EA-55B27471F54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7243" y="3411537"/>
            <a:ext cx="952500" cy="952500"/>
          </a:xfrm>
          <a:prstGeom prst="rect">
            <a:avLst/>
          </a:prstGeom>
        </p:spPr>
      </p:pic>
      <p:pic>
        <p:nvPicPr>
          <p:cNvPr id="45" name="Picture 44" descr="A picture containing drawing&#10;&#10;Description automatically generated">
            <a:extLst>
              <a:ext uri="{FF2B5EF4-FFF2-40B4-BE49-F238E27FC236}">
                <a16:creationId xmlns:a16="http://schemas.microsoft.com/office/drawing/2014/main" id="{F3FF33CA-5A03-48B0-B132-998F5A8A172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7243" y="2003283"/>
            <a:ext cx="952500" cy="952500"/>
          </a:xfrm>
          <a:prstGeom prst="rect">
            <a:avLst/>
          </a:prstGeom>
        </p:spPr>
      </p:pic>
      <p:pic>
        <p:nvPicPr>
          <p:cNvPr id="47" name="Picture 46" descr="A close up of a logo&#10;&#10;Description automatically generated">
            <a:extLst>
              <a:ext uri="{FF2B5EF4-FFF2-40B4-BE49-F238E27FC236}">
                <a16:creationId xmlns:a16="http://schemas.microsoft.com/office/drawing/2014/main" id="{CE0DE338-36F9-4673-8D27-EB6DB03D33E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4945" y="691102"/>
            <a:ext cx="952500" cy="952500"/>
          </a:xfrm>
          <a:prstGeom prst="rect">
            <a:avLst/>
          </a:prstGeom>
        </p:spPr>
      </p:pic>
      <p:pic>
        <p:nvPicPr>
          <p:cNvPr id="49" name="Picture 48" descr="A picture containing drawing&#10;&#10;Description automatically generated">
            <a:extLst>
              <a:ext uri="{FF2B5EF4-FFF2-40B4-BE49-F238E27FC236}">
                <a16:creationId xmlns:a16="http://schemas.microsoft.com/office/drawing/2014/main" id="{C261EA5F-404A-46B7-A5E7-BEE7C7902A6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7243" y="685306"/>
            <a:ext cx="952500" cy="952500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65FA9B7C-AD2F-4F48-B755-E56D1445ABEE}"/>
              </a:ext>
            </a:extLst>
          </p:cNvPr>
          <p:cNvSpPr txBox="1"/>
          <p:nvPr/>
        </p:nvSpPr>
        <p:spPr>
          <a:xfrm>
            <a:off x="6761241" y="6111522"/>
            <a:ext cx="13421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2 Hidden Layer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Neural Network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5AB810C-6BE9-4C20-A9F5-EB92B293A1CA}"/>
              </a:ext>
            </a:extLst>
          </p:cNvPr>
          <p:cNvSpPr txBox="1"/>
          <p:nvPr/>
        </p:nvSpPr>
        <p:spPr>
          <a:xfrm>
            <a:off x="6941325" y="4349496"/>
            <a:ext cx="9882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6 Per Layer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AB8DFA2-96CD-4E11-A149-DC3BDC468FF4}"/>
              </a:ext>
            </a:extLst>
          </p:cNvPr>
          <p:cNvSpPr txBox="1"/>
          <p:nvPr/>
        </p:nvSpPr>
        <p:spPr>
          <a:xfrm>
            <a:off x="6941324" y="5773265"/>
            <a:ext cx="9882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4 Per Layer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BDF4EBC-2BBB-4228-8670-CC7D0F40906A}"/>
              </a:ext>
            </a:extLst>
          </p:cNvPr>
          <p:cNvSpPr txBox="1"/>
          <p:nvPr/>
        </p:nvSpPr>
        <p:spPr>
          <a:xfrm>
            <a:off x="6895639" y="2910487"/>
            <a:ext cx="10796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10 Per Layer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AAB103C-A90C-4D11-9A40-B8A7A2F7CDF9}"/>
              </a:ext>
            </a:extLst>
          </p:cNvPr>
          <p:cNvSpPr txBox="1"/>
          <p:nvPr/>
        </p:nvSpPr>
        <p:spPr>
          <a:xfrm>
            <a:off x="6895639" y="1599067"/>
            <a:ext cx="10796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20 Per Layer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6C0B7AC9-754C-4D5F-A7D0-4063C86A066E}"/>
              </a:ext>
            </a:extLst>
          </p:cNvPr>
          <p:cNvCxnSpPr>
            <a:cxnSpLocks/>
            <a:endCxn id="59" idx="1"/>
          </p:cNvCxnSpPr>
          <p:nvPr/>
        </p:nvCxnSpPr>
        <p:spPr>
          <a:xfrm>
            <a:off x="8103403" y="1188720"/>
            <a:ext cx="1269197" cy="62460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595968DE-0260-470E-8C3F-06073BC80872}"/>
              </a:ext>
            </a:extLst>
          </p:cNvPr>
          <p:cNvCxnSpPr>
            <a:cxnSpLocks/>
            <a:endCxn id="59" idx="1"/>
          </p:cNvCxnSpPr>
          <p:nvPr/>
        </p:nvCxnSpPr>
        <p:spPr>
          <a:xfrm flipV="1">
            <a:off x="8103403" y="1813328"/>
            <a:ext cx="1269197" cy="52753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20572F29-A629-4AE5-A9B2-9BD8C47E9B04}"/>
              </a:ext>
            </a:extLst>
          </p:cNvPr>
          <p:cNvSpPr txBox="1"/>
          <p:nvPr/>
        </p:nvSpPr>
        <p:spPr>
          <a:xfrm>
            <a:off x="9372600" y="1628662"/>
            <a:ext cx="178100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Did not converge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BB140B80-E53B-4760-BACF-40B5198ACA58}"/>
              </a:ext>
            </a:extLst>
          </p:cNvPr>
          <p:cNvSpPr/>
          <p:nvPr/>
        </p:nvSpPr>
        <p:spPr>
          <a:xfrm>
            <a:off x="6715556" y="3214860"/>
            <a:ext cx="1387847" cy="1442413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B08732A1-B57E-4A8A-B006-7827472393ED}"/>
              </a:ext>
            </a:extLst>
          </p:cNvPr>
          <p:cNvCxnSpPr>
            <a:cxnSpLocks/>
            <a:stCxn id="62" idx="6"/>
            <a:endCxn id="64" idx="1"/>
          </p:cNvCxnSpPr>
          <p:nvPr/>
        </p:nvCxnSpPr>
        <p:spPr>
          <a:xfrm>
            <a:off x="8103403" y="3936067"/>
            <a:ext cx="1469397" cy="68284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3E92ED60-3301-4D0A-B099-C05B3EE4300B}"/>
              </a:ext>
            </a:extLst>
          </p:cNvPr>
          <p:cNvSpPr txBox="1"/>
          <p:nvPr/>
        </p:nvSpPr>
        <p:spPr>
          <a:xfrm>
            <a:off x="9572800" y="4434245"/>
            <a:ext cx="89708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Best Fit</a:t>
            </a:r>
          </a:p>
        </p:txBody>
      </p:sp>
    </p:spTree>
    <p:extLst>
      <p:ext uri="{BB962C8B-B14F-4D97-AF65-F5344CB8AC3E}">
        <p14:creationId xmlns:p14="http://schemas.microsoft.com/office/powerpoint/2010/main" val="1202883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  <p:bldP spid="54" grpId="0"/>
      <p:bldP spid="59" grpId="0"/>
      <p:bldP spid="62" grpId="0" animBg="1"/>
      <p:bldP spid="6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7263</TotalTime>
  <Words>1468</Words>
  <Application>Microsoft Office PowerPoint</Application>
  <PresentationFormat>Widescreen</PresentationFormat>
  <Paragraphs>444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Office Theme</vt:lpstr>
      <vt:lpstr>Neural Networks</vt:lpstr>
      <vt:lpstr>The Human Brain</vt:lpstr>
      <vt:lpstr>Artificial Neural Network</vt:lpstr>
      <vt:lpstr>Example Neural Network</vt:lpstr>
      <vt:lpstr>Decision Boundary for Neural Networks</vt:lpstr>
      <vt:lpstr>Example of Predicting with Neural Network</vt:lpstr>
      <vt:lpstr>Example for Blink Task</vt:lpstr>
      <vt:lpstr>Multi-Layer Neural Networks</vt:lpstr>
      <vt:lpstr>Decision Boundary for Multi-Layer Neural Networks</vt:lpstr>
      <vt:lpstr>Output Layer</vt:lpstr>
      <vt:lpstr>Neural Network Architectures/Concepts</vt:lpstr>
      <vt:lpstr>Loss For Neural Networks</vt:lpstr>
      <vt:lpstr>Optimizing Neural Nets – Back Propagation</vt:lpstr>
      <vt:lpstr>Conceptual Backprop with MSE</vt:lpstr>
      <vt:lpstr>Backprop Example</vt:lpstr>
      <vt:lpstr>Backprop Algorithm</vt:lpstr>
      <vt:lpstr>Backprop with Hidden Layer (or multiple outputs)</vt:lpstr>
      <vt:lpstr>Stochastic Gradient Descent</vt:lpstr>
      <vt:lpstr>Local Optimum and Momentum</vt:lpstr>
      <vt:lpstr>Dead Neurons &amp; Vanishing Gradients</vt:lpstr>
      <vt:lpstr>What should you do with Neural Networks?</vt:lpstr>
      <vt:lpstr>Summary of Artificial Neural Networks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Neural Networks</dc:title>
  <dc:creator>Geoff Hulten</dc:creator>
  <cp:lastModifiedBy>Geoff Hulten</cp:lastModifiedBy>
  <cp:revision>108</cp:revision>
  <dcterms:created xsi:type="dcterms:W3CDTF">2018-10-27T16:01:10Z</dcterms:created>
  <dcterms:modified xsi:type="dcterms:W3CDTF">2020-10-25T17:46:38Z</dcterms:modified>
</cp:coreProperties>
</file>