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4" r:id="rId4"/>
    <p:sldId id="265" r:id="rId5"/>
    <p:sldId id="266" r:id="rId6"/>
    <p:sldId id="267" r:id="rId7"/>
    <p:sldId id="270" r:id="rId8"/>
    <p:sldId id="257" r:id="rId9"/>
    <p:sldId id="269" r:id="rId10"/>
    <p:sldId id="272" r:id="rId11"/>
    <p:sldId id="262" r:id="rId12"/>
    <p:sldId id="263" r:id="rId13"/>
    <p:sldId id="273" r:id="rId14"/>
    <p:sldId id="274" r:id="rId15"/>
    <p:sldId id="276" r:id="rId16"/>
    <p:sldId id="275" r:id="rId17"/>
    <p:sldId id="281" r:id="rId18"/>
    <p:sldId id="277" r:id="rId19"/>
    <p:sldId id="280" r:id="rId20"/>
    <p:sldId id="278" r:id="rId21"/>
    <p:sldId id="286" r:id="rId22"/>
    <p:sldId id="282" r:id="rId23"/>
    <p:sldId id="283" r:id="rId24"/>
    <p:sldId id="284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0433-F1B6-4ABF-9427-12BC3C14368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66ED-36C4-4938-B5D0-72ABAC04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66ED-36C4-4938-B5D0-72ABAC04F1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7661-BB87-4DC0-842B-748587B4E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D8A61-9BBB-46AA-B3FC-D03C199FB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715F8-1375-4234-A8DC-FCCC0EF0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096A-55CC-4F70-8EC8-2351F84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841C-77E0-4B6F-BC75-9BE6391C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22B6-7304-4795-ABDF-D361EFC7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D9A31-6CB0-4D8C-A27A-E8B0A8122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F3270-0C9D-4FB6-9569-9FE8211F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8448B-44E1-4A9C-A2BB-A3F61A16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76AB-DB32-4D29-A022-804ED6CA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47636-5DB6-4FF5-8CE3-BAF902ED7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97BA-DD75-49D0-9C58-1209DC7C5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9BE1-48D3-4C65-8E7B-7037AC95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A1254-5AEF-496C-9037-EEC13D5D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0BB6-F414-4FB7-A639-B58AACB4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754-B8D6-41AD-9A13-B315F750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9EE0-C9CD-46B8-80FB-1671A293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4ED0-77DA-4D19-8E8D-97D29C1B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C77A-F247-42A1-857D-9ED63610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03A5-BDA9-4683-89E4-F9830755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0D7B-8099-4691-93AD-E16FDCA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B6840-99CB-4F64-9E4C-5746E42D2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ED3E-3E93-42E8-8E95-D81DB188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FE06-6DE3-411D-B05C-52C4B040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7319-3C30-4FC2-8C08-3ADD764D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3A0-85C5-4F0B-B290-D92AB98A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ADAD-D0A4-4BD1-860A-A39BBA204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137EB-1838-443F-A7A2-688E515A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11CB-958B-468A-850C-1A6615D0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2E2B7-258D-4F63-9E61-B6C487BC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2056A-9B9F-4CAB-BC95-BB565997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27FC-F260-481B-A165-1B46537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5918E-6BC0-4FE1-8605-DC4EF7AE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8AD91-2D9F-4A6C-BD62-5741F5940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6F926-BB50-4967-984D-F9A616552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3041D-2519-4E21-9FD4-290317A45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25E43-3D1F-4A2D-BB22-3003B947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6F24A-60A7-457D-8B2F-CC1AC53B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86E88-8755-4732-A6FE-FAE456C5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0BC-B9CC-4289-9157-648D773E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FEF55-E252-4B0E-B17C-53416738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CF0EF-72B1-42FF-88EA-C2157CB9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AC14C-638C-4CDD-B7D7-5AB4AC52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5FA6D-DD7D-4E89-AA23-1CB446D6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F4BCF-B678-49DF-95DD-B9E6A9BD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07843-F98E-450B-9DE2-793572C0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88A9-6BAB-4767-AC8B-7B5081B6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4646-E4BA-4241-9CF0-595AF0E8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068D4-8F2E-401D-A585-04654069B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D50A7-C3B3-4522-84EA-1588A40D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FF04B-AECD-47C8-B9DB-CB6F02F5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4E4C2-FE15-4C23-8515-E755E369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94C7-95ED-4AEF-AFE4-29FC99C7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15B2F-2A2E-421B-813D-AC392B9A5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D0335-4611-49EE-AEE2-F190F538C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6DDC7-7A05-4F16-A80D-5EDE824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8CAD-4D95-4119-B2A3-DEFD5DE5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89021-03FA-48AE-92FA-FDCCAA57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3F314-2A64-4591-BA7E-A17F8AE3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0AAC-5880-459C-B53C-1714CE43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C7839-869E-4C8D-AAA9-51DB83FC1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B6153-6EBA-4BDD-9EE7-5D9DD8E362A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8EE9A-B674-491A-9D4E-C8D449368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1E74-9319-4FC5-834A-D1B912B2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0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16.png"/><Relationship Id="rId10" Type="http://schemas.openxmlformats.org/officeDocument/2006/relationships/image" Target="../media/image30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16.png"/><Relationship Id="rId10" Type="http://schemas.openxmlformats.org/officeDocument/2006/relationships/image" Target="../media/image30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5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13.png"/><Relationship Id="rId5" Type="http://schemas.openxmlformats.org/officeDocument/2006/relationships/image" Target="../media/image40.png"/><Relationship Id="rId15" Type="http://schemas.openxmlformats.org/officeDocument/2006/relationships/image" Target="../media/image18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12" Type="http://schemas.openxmlformats.org/officeDocument/2006/relationships/image" Target="../media/image13.png"/><Relationship Id="rId17" Type="http://schemas.openxmlformats.org/officeDocument/2006/relationships/image" Target="../media/image47.png"/><Relationship Id="rId2" Type="http://schemas.openxmlformats.org/officeDocument/2006/relationships/image" Target="../media/image46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16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2598-F818-4179-ADC8-DB8FEF01C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63BDE-F776-47EA-97FA-72A246CB2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3271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16C0-56AC-477E-B4E8-64F63975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7757160" cy="892175"/>
          </a:xfrm>
        </p:spPr>
        <p:txBody>
          <a:bodyPr/>
          <a:lstStyle/>
          <a:p>
            <a:r>
              <a:rPr lang="en-US" dirty="0"/>
              <a:t>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B7FCA-1396-4993-B7B8-21E111AAA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919" y="1981275"/>
                <a:ext cx="3695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𝑠𝑜𝑢𝑡h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𝑤𝑒𝑠𝑡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B7FCA-1396-4993-B7B8-21E111AAA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919" y="1981275"/>
                <a:ext cx="36957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FA7326F-7A7A-4952-A9E4-166C5BA6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86" y="3890447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19EA1-4828-4B7B-82B5-22A7BE939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353" y="2974433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F7BD1-78A0-40FB-A62D-AE8926784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44" y="2054915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E35CA-2984-4CEC-BA33-C21426591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94" y="3890447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08CA8-7C5C-44C0-91A2-79BC4834A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04" y="2973780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0FEA8-BC2A-4D52-80C5-97F95530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00" y="2056123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63D398-7263-489C-8B2F-BA846E3F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11" y="3889612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7B5578-6D0B-4600-AFDB-434720BCF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92" y="205495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1BD293-3F49-4830-90E6-130109F2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592" y="2971958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7C853-BE1D-49C2-9760-8699A98CE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425" y="2063821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429451B-6B83-4E4F-9213-326191B5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32803"/>
              </p:ext>
            </p:extLst>
          </p:nvPr>
        </p:nvGraphicFramePr>
        <p:xfrm>
          <a:off x="4718148" y="2054371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25F7103-E6C1-462D-8B79-B017577C7404}"/>
              </a:ext>
            </a:extLst>
          </p:cNvPr>
          <p:cNvSpPr txBox="1"/>
          <p:nvPr/>
        </p:nvSpPr>
        <p:spPr>
          <a:xfrm>
            <a:off x="4674437" y="203696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B21CD-5D9B-4543-9D7C-7FC77946E729}"/>
              </a:ext>
            </a:extLst>
          </p:cNvPr>
          <p:cNvSpPr txBox="1"/>
          <p:nvPr/>
        </p:nvSpPr>
        <p:spPr>
          <a:xfrm>
            <a:off x="5652115" y="203696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971E7-D8C5-4E9C-AEAF-CAD19037FD8C}"/>
              </a:ext>
            </a:extLst>
          </p:cNvPr>
          <p:cNvSpPr txBox="1"/>
          <p:nvPr/>
        </p:nvSpPr>
        <p:spPr>
          <a:xfrm>
            <a:off x="6569584" y="203482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8609C-9BDB-4E72-B780-CA04218D0622}"/>
              </a:ext>
            </a:extLst>
          </p:cNvPr>
          <p:cNvSpPr txBox="1"/>
          <p:nvPr/>
        </p:nvSpPr>
        <p:spPr>
          <a:xfrm>
            <a:off x="4675281" y="299061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9237C-5DFC-49B8-B2EA-0E2A22E24B0A}"/>
              </a:ext>
            </a:extLst>
          </p:cNvPr>
          <p:cNvSpPr txBox="1"/>
          <p:nvPr/>
        </p:nvSpPr>
        <p:spPr>
          <a:xfrm>
            <a:off x="5652115" y="2988858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90629-93B7-4B46-B5C2-016BC08E2740}"/>
              </a:ext>
            </a:extLst>
          </p:cNvPr>
          <p:cNvSpPr txBox="1"/>
          <p:nvPr/>
        </p:nvSpPr>
        <p:spPr>
          <a:xfrm>
            <a:off x="6569584" y="299677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47451F-79CA-4B7F-9217-2291B1FB3128}"/>
              </a:ext>
            </a:extLst>
          </p:cNvPr>
          <p:cNvSpPr txBox="1"/>
          <p:nvPr/>
        </p:nvSpPr>
        <p:spPr>
          <a:xfrm>
            <a:off x="5652115" y="39005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34ECC1-83B6-4776-9964-7466C2CF7632}"/>
              </a:ext>
            </a:extLst>
          </p:cNvPr>
          <p:cNvSpPr txBox="1"/>
          <p:nvPr/>
        </p:nvSpPr>
        <p:spPr>
          <a:xfrm>
            <a:off x="6569463" y="38980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AF7AA6E-0086-45A6-8F71-D689D095BBE7}"/>
              </a:ext>
            </a:extLst>
          </p:cNvPr>
          <p:cNvSpPr/>
          <p:nvPr/>
        </p:nvSpPr>
        <p:spPr>
          <a:xfrm>
            <a:off x="5426877" y="420507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11229DD-254D-4C80-B88D-BD6C04BEB320}"/>
              </a:ext>
            </a:extLst>
          </p:cNvPr>
          <p:cNvSpPr/>
          <p:nvPr/>
        </p:nvSpPr>
        <p:spPr>
          <a:xfrm rot="16200000">
            <a:off x="5857462" y="373002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2357BD9-CABC-4802-BAA3-42624E945F46}"/>
              </a:ext>
            </a:extLst>
          </p:cNvPr>
          <p:cNvSpPr/>
          <p:nvPr/>
        </p:nvSpPr>
        <p:spPr>
          <a:xfrm>
            <a:off x="5413023" y="325459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7106240-D042-421C-86C3-7712605B3240}"/>
              </a:ext>
            </a:extLst>
          </p:cNvPr>
          <p:cNvSpPr/>
          <p:nvPr/>
        </p:nvSpPr>
        <p:spPr>
          <a:xfrm rot="10800000">
            <a:off x="6325186" y="326094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57665BC-78B3-4C08-BAC8-C042B8B12635}"/>
              </a:ext>
            </a:extLst>
          </p:cNvPr>
          <p:cNvSpPr/>
          <p:nvPr/>
        </p:nvSpPr>
        <p:spPr>
          <a:xfrm rot="16200000">
            <a:off x="5866947" y="278821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265C2A-F827-41FD-BC14-7BE3C84B0726}"/>
              </a:ext>
            </a:extLst>
          </p:cNvPr>
          <p:cNvSpPr txBox="1"/>
          <p:nvPr/>
        </p:nvSpPr>
        <p:spPr>
          <a:xfrm>
            <a:off x="4674437" y="389712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0C4E957-8C35-4BC1-B7D2-F0FC0ADC8547}"/>
              </a:ext>
            </a:extLst>
          </p:cNvPr>
          <p:cNvSpPr/>
          <p:nvPr/>
        </p:nvSpPr>
        <p:spPr>
          <a:xfrm rot="16200000">
            <a:off x="6779944" y="373002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6533534-8712-49B8-AAAE-E9AC4E763B0F}"/>
              </a:ext>
            </a:extLst>
          </p:cNvPr>
          <p:cNvSpPr/>
          <p:nvPr/>
        </p:nvSpPr>
        <p:spPr>
          <a:xfrm rot="5400000">
            <a:off x="4976670" y="278822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0DA1477-C5A4-4E4B-AABB-A8CE62E2552E}"/>
              </a:ext>
            </a:extLst>
          </p:cNvPr>
          <p:cNvSpPr/>
          <p:nvPr/>
        </p:nvSpPr>
        <p:spPr>
          <a:xfrm>
            <a:off x="6354499" y="232819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5988D0C4-3EF7-447C-BBE3-104647F1A7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9821" y="1981275"/>
                <a:ext cx="399761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&lt;1,0&gt;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∗100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&lt;1,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0+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 ∗100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5988D0C4-3EF7-447C-BBE3-104647F1A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21" y="1981275"/>
                <a:ext cx="3997610" cy="4351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6D6AE0B-75E6-4FE4-A9DA-A880DC4569D1}"/>
              </a:ext>
            </a:extLst>
          </p:cNvPr>
          <p:cNvSpPr txBox="1">
            <a:spLocks/>
          </p:cNvSpPr>
          <p:nvPr/>
        </p:nvSpPr>
        <p:spPr>
          <a:xfrm>
            <a:off x="1392806" y="1313508"/>
            <a:ext cx="2009925" cy="382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Policy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6C6E9CA6-D998-4174-B2C4-BFBDC837A270}"/>
              </a:ext>
            </a:extLst>
          </p:cNvPr>
          <p:cNvSpPr txBox="1">
            <a:spLocks/>
          </p:cNvSpPr>
          <p:nvPr/>
        </p:nvSpPr>
        <p:spPr>
          <a:xfrm>
            <a:off x="8355581" y="1318916"/>
            <a:ext cx="3048000" cy="382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Evaluating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573A53-5087-46C8-87E2-36370F71F7AA}"/>
                  </a:ext>
                </a:extLst>
              </p:cNvPr>
              <p:cNvSpPr/>
              <p:nvPr/>
            </p:nvSpPr>
            <p:spPr>
              <a:xfrm>
                <a:off x="8801151" y="259446"/>
                <a:ext cx="2602430" cy="830997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𝑒𝑎𝑠𝑡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&lt;1,0&gt;,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𝑛𝑜𝑟𝑡h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&lt;2,1&gt;,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∗, ∗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573A53-5087-46C8-87E2-36370F71F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51" y="259446"/>
                <a:ext cx="260243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person in a costume&#10;&#10;Description automatically generated">
            <a:extLst>
              <a:ext uri="{FF2B5EF4-FFF2-40B4-BE49-F238E27FC236}">
                <a16:creationId xmlns:a16="http://schemas.microsoft.com/office/drawing/2014/main" id="{C23B1BDA-D879-47BB-AD9D-557989033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48" y="1573251"/>
            <a:ext cx="812698" cy="1295238"/>
          </a:xfrm>
          <a:prstGeom prst="rect">
            <a:avLst/>
          </a:prstGeom>
        </p:spPr>
      </p:pic>
      <p:pic>
        <p:nvPicPr>
          <p:cNvPr id="47" name="Picture 46" descr="A person in a costume&#10;&#10;Description automatically generated">
            <a:extLst>
              <a:ext uri="{FF2B5EF4-FFF2-40B4-BE49-F238E27FC236}">
                <a16:creationId xmlns:a16="http://schemas.microsoft.com/office/drawing/2014/main" id="{036DD046-556A-4980-A0B6-833A3AB3E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47" y="2533898"/>
            <a:ext cx="812698" cy="1295238"/>
          </a:xfrm>
          <a:prstGeom prst="rect">
            <a:avLst/>
          </a:prstGeom>
        </p:spPr>
      </p:pic>
      <p:pic>
        <p:nvPicPr>
          <p:cNvPr id="48" name="Picture 47" descr="A person in a costume&#10;&#10;Description automatically generated">
            <a:extLst>
              <a:ext uri="{FF2B5EF4-FFF2-40B4-BE49-F238E27FC236}">
                <a16:creationId xmlns:a16="http://schemas.microsoft.com/office/drawing/2014/main" id="{9679C40E-11D5-443F-958C-67691A638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51" y="1551420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405AA1-D986-41A5-8AD7-502FFAF56D2C}"/>
                  </a:ext>
                </a:extLst>
              </p:cNvPr>
              <p:cNvSpPr/>
              <p:nvPr/>
            </p:nvSpPr>
            <p:spPr>
              <a:xfrm>
                <a:off x="6310307" y="5718870"/>
                <a:ext cx="5417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∗0+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405AA1-D986-41A5-8AD7-502FFAF56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07" y="5718870"/>
                <a:ext cx="5417124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EFF29BC-BD9F-42D9-BBFB-A832A5F10753}"/>
              </a:ext>
            </a:extLst>
          </p:cNvPr>
          <p:cNvSpPr/>
          <p:nvPr/>
        </p:nvSpPr>
        <p:spPr>
          <a:xfrm>
            <a:off x="7918704" y="5718870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34F2A-A2C1-41FE-B894-4DA88FB01AA8}"/>
              </a:ext>
            </a:extLst>
          </p:cNvPr>
          <p:cNvCxnSpPr>
            <a:cxnSpLocks/>
          </p:cNvCxnSpPr>
          <p:nvPr/>
        </p:nvCxnSpPr>
        <p:spPr>
          <a:xfrm flipH="1" flipV="1">
            <a:off x="5133777" y="3429000"/>
            <a:ext cx="3083210" cy="22898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DA3B2FC-BD4F-4059-AE70-7F9B84676FDF}"/>
              </a:ext>
            </a:extLst>
          </p:cNvPr>
          <p:cNvSpPr txBox="1"/>
          <p:nvPr/>
        </p:nvSpPr>
        <p:spPr>
          <a:xfrm>
            <a:off x="6742288" y="5065842"/>
            <a:ext cx="15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&lt;0,1&gt;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3FC3C4-C69E-45FC-85C3-B975374CA05B}"/>
              </a:ext>
            </a:extLst>
          </p:cNvPr>
          <p:cNvSpPr/>
          <p:nvPr/>
        </p:nvSpPr>
        <p:spPr>
          <a:xfrm>
            <a:off x="8866192" y="5717651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26738-46C8-42C2-94DF-2E181D898E3E}"/>
              </a:ext>
            </a:extLst>
          </p:cNvPr>
          <p:cNvCxnSpPr>
            <a:cxnSpLocks/>
          </p:cNvCxnSpPr>
          <p:nvPr/>
        </p:nvCxnSpPr>
        <p:spPr>
          <a:xfrm flipH="1" flipV="1">
            <a:off x="6081265" y="3427781"/>
            <a:ext cx="3083210" cy="22898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BF02453-BA21-42B5-8E90-2B4BB7015BDD}"/>
              </a:ext>
            </a:extLst>
          </p:cNvPr>
          <p:cNvSpPr txBox="1"/>
          <p:nvPr/>
        </p:nvSpPr>
        <p:spPr>
          <a:xfrm>
            <a:off x="7689776" y="5064623"/>
            <a:ext cx="15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&lt;1,1&gt;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3D3D32-1037-484D-A31A-BADFC21B21E9}"/>
              </a:ext>
            </a:extLst>
          </p:cNvPr>
          <p:cNvSpPr/>
          <p:nvPr/>
        </p:nvSpPr>
        <p:spPr>
          <a:xfrm>
            <a:off x="9776228" y="5717651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BFC5AF-1996-4F0B-B53F-5385F1E9BF14}"/>
              </a:ext>
            </a:extLst>
          </p:cNvPr>
          <p:cNvCxnSpPr>
            <a:cxnSpLocks/>
            <a:endCxn id="47" idx="0"/>
          </p:cNvCxnSpPr>
          <p:nvPr/>
        </p:nvCxnSpPr>
        <p:spPr>
          <a:xfrm flipH="1" flipV="1">
            <a:off x="6149196" y="2533898"/>
            <a:ext cx="3925316" cy="31837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9181F46-E7D1-40A9-BBDD-2447013293A5}"/>
              </a:ext>
            </a:extLst>
          </p:cNvPr>
          <p:cNvSpPr txBox="1"/>
          <p:nvPr/>
        </p:nvSpPr>
        <p:spPr>
          <a:xfrm>
            <a:off x="8599812" y="5064623"/>
            <a:ext cx="15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&lt;1,0&gt;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FE565D-D8D3-4882-83CB-473E08DBAF83}"/>
              </a:ext>
            </a:extLst>
          </p:cNvPr>
          <p:cNvSpPr/>
          <p:nvPr/>
        </p:nvSpPr>
        <p:spPr>
          <a:xfrm>
            <a:off x="10655994" y="5756203"/>
            <a:ext cx="95154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3C6670B-CC0D-461D-8472-EF90820CA480}"/>
              </a:ext>
            </a:extLst>
          </p:cNvPr>
          <p:cNvCxnSpPr>
            <a:cxnSpLocks/>
          </p:cNvCxnSpPr>
          <p:nvPr/>
        </p:nvCxnSpPr>
        <p:spPr>
          <a:xfrm flipH="1" flipV="1">
            <a:off x="7028962" y="2572450"/>
            <a:ext cx="3925316" cy="318375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E09FF3B-86C2-4D66-82C2-A24DA250D0AF}"/>
              </a:ext>
            </a:extLst>
          </p:cNvPr>
          <p:cNvSpPr txBox="1"/>
          <p:nvPr/>
        </p:nvSpPr>
        <p:spPr>
          <a:xfrm>
            <a:off x="9479577" y="5103175"/>
            <a:ext cx="217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&lt;2,0&gt;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218176-8965-4A88-9FF3-78CBE894EA69}"/>
              </a:ext>
            </a:extLst>
          </p:cNvPr>
          <p:cNvSpPr txBox="1"/>
          <p:nvPr/>
        </p:nvSpPr>
        <p:spPr>
          <a:xfrm>
            <a:off x="5754966" y="2303701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0A2A24-A4D5-4D16-816C-31959275E5E1}"/>
              </a:ext>
            </a:extLst>
          </p:cNvPr>
          <p:cNvSpPr txBox="1"/>
          <p:nvPr/>
        </p:nvSpPr>
        <p:spPr>
          <a:xfrm>
            <a:off x="4799317" y="2306908"/>
            <a:ext cx="70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12.5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DC7AF5-4CEC-4CCA-B8CF-470225936011}"/>
              </a:ext>
            </a:extLst>
          </p:cNvPr>
          <p:cNvSpPr txBox="1"/>
          <p:nvPr/>
        </p:nvSpPr>
        <p:spPr>
          <a:xfrm>
            <a:off x="5856777" y="324372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50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7F86308-AEB1-4D61-8314-BB42CD3AD8B5}"/>
              </a:ext>
            </a:extLst>
          </p:cNvPr>
          <p:cNvSpPr/>
          <p:nvPr/>
        </p:nvSpPr>
        <p:spPr>
          <a:xfrm>
            <a:off x="4824887" y="2158303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A75CB9C-0DE3-4543-8143-230FC4399180}"/>
              </a:ext>
            </a:extLst>
          </p:cNvPr>
          <p:cNvSpPr/>
          <p:nvPr/>
        </p:nvSpPr>
        <p:spPr>
          <a:xfrm>
            <a:off x="6655408" y="4025850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1D24C4-DAE3-41D0-9B02-F057F28FDC78}"/>
              </a:ext>
            </a:extLst>
          </p:cNvPr>
          <p:cNvSpPr/>
          <p:nvPr/>
        </p:nvSpPr>
        <p:spPr>
          <a:xfrm>
            <a:off x="6658992" y="3116992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D0E35B-DEFC-41A0-B920-532428D74EAC}"/>
              </a:ext>
            </a:extLst>
          </p:cNvPr>
          <p:cNvSpPr/>
          <p:nvPr/>
        </p:nvSpPr>
        <p:spPr>
          <a:xfrm>
            <a:off x="3515622" y="5948483"/>
            <a:ext cx="154008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Policy could be better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8D7251A-210A-4693-AEBE-B5B15486B050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4285664" y="2839383"/>
            <a:ext cx="758388" cy="3109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CABFF0A-3757-4BAA-B34E-B37A14D637F3}"/>
              </a:ext>
            </a:extLst>
          </p:cNvPr>
          <p:cNvCxnSpPr>
            <a:cxnSpLocks/>
            <a:stCxn id="68" idx="0"/>
            <a:endCxn id="67" idx="3"/>
          </p:cNvCxnSpPr>
          <p:nvPr/>
        </p:nvCxnSpPr>
        <p:spPr>
          <a:xfrm flipV="1">
            <a:off x="4285664" y="3707292"/>
            <a:ext cx="2478003" cy="2241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49ADF24-F569-4728-A584-83EE65010540}"/>
              </a:ext>
            </a:extLst>
          </p:cNvPr>
          <p:cNvCxnSpPr>
            <a:cxnSpLocks/>
            <a:stCxn id="68" idx="0"/>
            <a:endCxn id="66" idx="2"/>
          </p:cNvCxnSpPr>
          <p:nvPr/>
        </p:nvCxnSpPr>
        <p:spPr>
          <a:xfrm flipV="1">
            <a:off x="4285664" y="4371640"/>
            <a:ext cx="2369744" cy="15768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6" grpId="0"/>
      <p:bldP spid="15" grpId="0" animBg="1"/>
      <p:bldP spid="22" grpId="0"/>
      <p:bldP spid="25" grpId="0" animBg="1"/>
      <p:bldP spid="25" grpId="1" animBg="1"/>
      <p:bldP spid="29" grpId="0"/>
      <p:bldP spid="29" grpId="1"/>
      <p:bldP spid="49" grpId="0" animBg="1"/>
      <p:bldP spid="49" grpId="1" animBg="1"/>
      <p:bldP spid="51" grpId="0"/>
      <p:bldP spid="51" grpId="1"/>
      <p:bldP spid="52" grpId="0" animBg="1"/>
      <p:bldP spid="52" grpId="1" animBg="1"/>
      <p:bldP spid="54" grpId="0"/>
      <p:bldP spid="54" grpId="1"/>
      <p:bldP spid="59" grpId="0" animBg="1"/>
      <p:bldP spid="59" grpId="1" animBg="1"/>
      <p:bldP spid="61" grpId="0"/>
      <p:bldP spid="61" grpId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027-D0D5-4D85-968B-5D33C8E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3"/>
            <a:ext cx="10515600" cy="749167"/>
          </a:xfrm>
        </p:spPr>
        <p:txBody>
          <a:bodyPr/>
          <a:lstStyle/>
          <a:p>
            <a:r>
              <a:rPr lang="en-US" dirty="0"/>
              <a:t>Q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7240"/>
                <a:ext cx="10858500" cy="45592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Learn a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optimizes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states, using:</a:t>
                </a:r>
              </a:p>
              <a:p>
                <a:pPr lvl="1"/>
                <a:r>
                  <a:rPr lang="en-US" dirty="0"/>
                  <a:t>No prior knowledge of state transition probabilities: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prior knowledge of the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Approach:</a:t>
                </a:r>
              </a:p>
              <a:p>
                <a:pPr lvl="1"/>
                <a:r>
                  <a:rPr lang="en-US" dirty="0"/>
                  <a:t>Initialize estimate of discounted reward for every state/action pair: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(for a while):</a:t>
                </a:r>
              </a:p>
              <a:p>
                <a:pPr lvl="2"/>
                <a:r>
                  <a:rPr lang="en-US" dirty="0"/>
                  <a:t>Take a random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environment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Random restart if in terminal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7240"/>
                <a:ext cx="10858500" cy="4559258"/>
              </a:xfrm>
              <a:blipFill>
                <a:blip r:embed="rId2"/>
                <a:stretch>
                  <a:fillRect l="-1179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/>
              <p:nvPr/>
            </p:nvSpPr>
            <p:spPr>
              <a:xfrm>
                <a:off x="225552" y="5449827"/>
                <a:ext cx="3651504" cy="72513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𝑣𝑖𝑠𝑖𝑡𝑠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2" y="5449827"/>
                <a:ext cx="3651504" cy="725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/>
              <p:nvPr/>
            </p:nvSpPr>
            <p:spPr>
              <a:xfrm>
                <a:off x="4506674" y="5421940"/>
                <a:ext cx="4298478" cy="77726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Exploration Policy: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74" y="5421940"/>
                <a:ext cx="4298478" cy="777264"/>
              </a:xfrm>
              <a:prstGeom prst="rect">
                <a:avLst/>
              </a:prstGeom>
              <a:blipFill>
                <a:blip r:embed="rId4"/>
                <a:stretch>
                  <a:fillRect l="-1273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883E27-A406-4BF9-AE88-95AD4C0C166B}"/>
              </a:ext>
            </a:extLst>
          </p:cNvPr>
          <p:cNvSpPr/>
          <p:nvPr/>
        </p:nvSpPr>
        <p:spPr>
          <a:xfrm>
            <a:off x="3877056" y="4433923"/>
            <a:ext cx="7031736" cy="38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/>
              <p:nvPr/>
            </p:nvSpPr>
            <p:spPr>
              <a:xfrm>
                <a:off x="3794760" y="4356891"/>
                <a:ext cx="2857192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60" y="4356891"/>
                <a:ext cx="2857192" cy="479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6384D-BD1A-4A38-B772-A3677E0E3BE0}"/>
                  </a:ext>
                </a:extLst>
              </p:cNvPr>
              <p:cNvSpPr/>
              <p:nvPr/>
            </p:nvSpPr>
            <p:spPr>
              <a:xfrm>
                <a:off x="9434771" y="5533553"/>
                <a:ext cx="2448491" cy="553228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06384D-BD1A-4A38-B772-A3677E0E3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771" y="5533553"/>
                <a:ext cx="2448491" cy="5532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7" grpId="0"/>
      <p:bldP spid="7" grpId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49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(round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99325"/>
              </p:ext>
            </p:extLst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0129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16001" y="219289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697779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0337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36759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91188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78113" y="281606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F1640E-D7F7-422E-8DED-C35137C73B40}"/>
              </a:ext>
            </a:extLst>
          </p:cNvPr>
          <p:cNvSpPr txBox="1"/>
          <p:nvPr/>
        </p:nvSpPr>
        <p:spPr>
          <a:xfrm>
            <a:off x="7948313" y="293038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17432" y="313575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1444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85184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2791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86776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0667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14234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04418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1FA17F-71B5-4796-ACF4-3ECD4CC477A6}"/>
              </a:ext>
            </a:extLst>
          </p:cNvPr>
          <p:cNvSpPr txBox="1"/>
          <p:nvPr/>
        </p:nvSpPr>
        <p:spPr>
          <a:xfrm>
            <a:off x="7995000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0831" y="37131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85667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13773" y="40243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3033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16786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BA86E4E-656D-4C8E-9616-A24FDF2CB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91" y="1729828"/>
            <a:ext cx="812698" cy="129523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DC9515F-7FC2-4A14-886D-865FDB3D5F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71" y="2633881"/>
            <a:ext cx="812698" cy="1295238"/>
          </a:xfrm>
          <a:prstGeom prst="rect">
            <a:avLst/>
          </a:prstGeom>
        </p:spPr>
      </p:pic>
      <p:pic>
        <p:nvPicPr>
          <p:cNvPr id="84" name="Picture 83" descr="A person in a costume&#10;&#10;Description automatically generated">
            <a:extLst>
              <a:ext uri="{FF2B5EF4-FFF2-40B4-BE49-F238E27FC236}">
                <a16:creationId xmlns:a16="http://schemas.microsoft.com/office/drawing/2014/main" id="{D37B82A4-88D6-4FB2-982C-EE815F8C0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88" y="2608534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Initialize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1800" dirty="0"/>
                  <a:t> to 0</a:t>
                </a:r>
              </a:p>
              <a:p>
                <a:r>
                  <a:rPr lang="en-US" sz="1800" dirty="0"/>
                  <a:t>Random initial state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&lt;1,1&gt;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&lt;1,1&gt;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𝑒𝑎𝑠𝑡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=&lt;2,1&gt;</m:t>
                    </m:r>
                  </m:oMath>
                </a14:m>
                <a:endParaRPr lang="en-US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&lt;1,1&gt;,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  <a:blipFill>
                <a:blip r:embed="rId9"/>
                <a:stretch>
                  <a:fillRect l="-1099" t="-25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322184" y="62506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62506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,1&gt;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=&lt;2,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 more moves possible, start again…</a:t>
                </a: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  <a:blipFill>
                <a:blip r:embed="rId11"/>
                <a:stretch>
                  <a:fillRect l="-1099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89320" y="292771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7710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6" grpId="1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6" grpId="0"/>
      <p:bldP spid="88" grpId="1"/>
      <p:bldP spid="8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(round 2)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6902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2774" y="219289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04552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0337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43532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8983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78113" y="28025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24205" y="313575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8217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1957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9564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93549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7440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14234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1191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1FA17F-71B5-4796-ACF4-3ECD4CC477A6}"/>
              </a:ext>
            </a:extLst>
          </p:cNvPr>
          <p:cNvSpPr txBox="1"/>
          <p:nvPr/>
        </p:nvSpPr>
        <p:spPr>
          <a:xfrm>
            <a:off x="8001773" y="383075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1145" y="372375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2440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20546" y="40243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9806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23559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Round 2: Random initial state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&lt;2,2&gt;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&lt;2,2&gt;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=&lt;2,1&gt;</m:t>
                    </m:r>
                  </m:oMath>
                </a14:m>
                <a:endParaRPr lang="en-US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&lt;2,2&gt;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* 100</a:t>
                </a: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  <a:blipFill>
                <a:blip r:embed="rId6"/>
                <a:stretch>
                  <a:fillRect l="-109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322184" y="61744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6174403"/>
                <a:ext cx="4171976" cy="479618"/>
              </a:xfrm>
              <a:prstGeom prst="rect">
                <a:avLst/>
              </a:prstGeom>
              <a:blipFill>
                <a:blip r:embed="rId7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,1&gt;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=&lt;2,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,1&gt;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𝑠𝑡𝑖𝑙𝑙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 more moves possible, start again…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  <a:blipFill>
                <a:blip r:embed="rId11"/>
                <a:stretch>
                  <a:fillRect l="-1099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5277936" y="6168166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36" y="6168166"/>
                <a:ext cx="97154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5BA86E4E-656D-4C8E-9616-A24FDF2CB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75" y="2454011"/>
            <a:ext cx="812698" cy="129523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4568" y="382834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pic>
        <p:nvPicPr>
          <p:cNvPr id="84" name="Picture 83" descr="A person in a costume&#10;&#10;Description automatically generated">
            <a:extLst>
              <a:ext uri="{FF2B5EF4-FFF2-40B4-BE49-F238E27FC236}">
                <a16:creationId xmlns:a16="http://schemas.microsoft.com/office/drawing/2014/main" id="{D37B82A4-88D6-4FB2-982C-EE815F8C0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49" y="3455208"/>
            <a:ext cx="812698" cy="12952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B8AF90B-A498-4DE0-BBCA-11690D7683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43" y="1616644"/>
            <a:ext cx="812698" cy="1295238"/>
          </a:xfrm>
          <a:prstGeom prst="rect">
            <a:avLst/>
          </a:prstGeom>
        </p:spPr>
      </p:pic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74905" y="292928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973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(some acceleration…)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6902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2774" y="219289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04552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0337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43532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8983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84886" y="28025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30978" y="313575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8217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1957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9564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86776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7440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1007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1191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7604" y="37131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2440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27319" y="40243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9806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23559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78731" y="291794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7934" y="384039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862DF3-80B9-4C00-8822-68214B2CBF81}"/>
              </a:ext>
            </a:extLst>
          </p:cNvPr>
          <p:cNvCxnSpPr>
            <a:cxnSpLocks/>
          </p:cNvCxnSpPr>
          <p:nvPr/>
        </p:nvCxnSpPr>
        <p:spPr>
          <a:xfrm>
            <a:off x="6249484" y="2514789"/>
            <a:ext cx="9980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20954C-B451-4F77-97B0-0630EDA8A5F0}"/>
              </a:ext>
            </a:extLst>
          </p:cNvPr>
          <p:cNvCxnSpPr>
            <a:cxnSpLocks/>
          </p:cNvCxnSpPr>
          <p:nvPr/>
        </p:nvCxnSpPr>
        <p:spPr>
          <a:xfrm flipV="1">
            <a:off x="7237048" y="2514789"/>
            <a:ext cx="0" cy="9577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DC01CE5-436E-40B5-836A-41FFBB9D195D}"/>
              </a:ext>
            </a:extLst>
          </p:cNvPr>
          <p:cNvCxnSpPr>
            <a:cxnSpLocks/>
          </p:cNvCxnSpPr>
          <p:nvPr/>
        </p:nvCxnSpPr>
        <p:spPr>
          <a:xfrm>
            <a:off x="7237048" y="3472562"/>
            <a:ext cx="8025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4D7A0D0-34C2-441A-8F49-4C0AEAAF1EFB}"/>
              </a:ext>
            </a:extLst>
          </p:cNvPr>
          <p:cNvCxnSpPr>
            <a:cxnSpLocks/>
          </p:cNvCxnSpPr>
          <p:nvPr/>
        </p:nvCxnSpPr>
        <p:spPr>
          <a:xfrm flipV="1">
            <a:off x="8017786" y="3484972"/>
            <a:ext cx="3605" cy="7683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54B44C-D049-44E0-B79B-15E093490091}"/>
              </a:ext>
            </a:extLst>
          </p:cNvPr>
          <p:cNvCxnSpPr>
            <a:cxnSpLocks/>
          </p:cNvCxnSpPr>
          <p:nvPr/>
        </p:nvCxnSpPr>
        <p:spPr>
          <a:xfrm>
            <a:off x="7232391" y="4231406"/>
            <a:ext cx="789286" cy="12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5C8DC46-D2ED-42CC-BFB0-7E58EE003D92}"/>
              </a:ext>
            </a:extLst>
          </p:cNvPr>
          <p:cNvCxnSpPr>
            <a:cxnSpLocks/>
          </p:cNvCxnSpPr>
          <p:nvPr/>
        </p:nvCxnSpPr>
        <p:spPr>
          <a:xfrm>
            <a:off x="7247526" y="4236290"/>
            <a:ext cx="0" cy="2104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16133A3-7A62-4DD6-A470-C6404BDF7C95}"/>
              </a:ext>
            </a:extLst>
          </p:cNvPr>
          <p:cNvCxnSpPr>
            <a:cxnSpLocks/>
          </p:cNvCxnSpPr>
          <p:nvPr/>
        </p:nvCxnSpPr>
        <p:spPr>
          <a:xfrm>
            <a:off x="7247526" y="4441778"/>
            <a:ext cx="996851" cy="24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9060A21-D0D9-4188-A362-AEE89E14D22A}"/>
              </a:ext>
            </a:extLst>
          </p:cNvPr>
          <p:cNvCxnSpPr>
            <a:cxnSpLocks/>
          </p:cNvCxnSpPr>
          <p:nvPr/>
        </p:nvCxnSpPr>
        <p:spPr>
          <a:xfrm>
            <a:off x="8248917" y="2694967"/>
            <a:ext cx="0" cy="17665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7501967" y="313575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494074" y="401985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5B82D830-1A57-4360-A086-05051E67C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Initial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&lt;0,0&gt;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5B82D830-1A57-4360-A086-05051E67C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  <a:blipFill>
                <a:blip r:embed="rId12"/>
                <a:stretch>
                  <a:fillRect l="-109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5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8" grpId="0"/>
      <p:bldP spid="109" grpId="0"/>
      <p:bldP spid="109" grpId="1"/>
      <p:bldP spid="110" grpId="0"/>
      <p:bldP spid="1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(some acceleration…)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6902" y="218316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16001" y="21861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04552" y="265333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97110" y="27935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43532" y="29130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2529" y="28983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78113" y="280252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478628" y="313623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98217" y="312215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1957" y="35735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29564" y="37058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93549" y="381720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87440" y="38112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1007" y="37104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1191" y="35697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37604" y="371312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2440" y="404182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04542" y="402437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09806" y="44858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23559" y="44923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78731" y="291794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7934" y="384039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862DF3-80B9-4C00-8822-68214B2CBF81}"/>
              </a:ext>
            </a:extLst>
          </p:cNvPr>
          <p:cNvCxnSpPr>
            <a:cxnSpLocks/>
          </p:cNvCxnSpPr>
          <p:nvPr/>
        </p:nvCxnSpPr>
        <p:spPr>
          <a:xfrm flipV="1">
            <a:off x="6286267" y="3472562"/>
            <a:ext cx="0" cy="9692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20954C-B451-4F77-97B0-0630EDA8A5F0}"/>
              </a:ext>
            </a:extLst>
          </p:cNvPr>
          <p:cNvCxnSpPr>
            <a:cxnSpLocks/>
          </p:cNvCxnSpPr>
          <p:nvPr/>
        </p:nvCxnSpPr>
        <p:spPr>
          <a:xfrm flipH="1" flipV="1">
            <a:off x="6286267" y="3472562"/>
            <a:ext cx="950781" cy="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DC01CE5-436E-40B5-836A-41FFBB9D195D}"/>
              </a:ext>
            </a:extLst>
          </p:cNvPr>
          <p:cNvCxnSpPr>
            <a:cxnSpLocks/>
          </p:cNvCxnSpPr>
          <p:nvPr/>
        </p:nvCxnSpPr>
        <p:spPr>
          <a:xfrm flipH="1" flipV="1">
            <a:off x="7232391" y="2540000"/>
            <a:ext cx="4657" cy="9325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4D7A0D0-34C2-441A-8F49-4C0AEAAF1EFB}"/>
              </a:ext>
            </a:extLst>
          </p:cNvPr>
          <p:cNvCxnSpPr>
            <a:cxnSpLocks/>
          </p:cNvCxnSpPr>
          <p:nvPr/>
        </p:nvCxnSpPr>
        <p:spPr>
          <a:xfrm flipH="1" flipV="1">
            <a:off x="7225698" y="2536055"/>
            <a:ext cx="619168" cy="3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6558583" y="312481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447609" y="218650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EC09E74-5365-4563-B4A2-D8F5FFEF1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Initial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&lt;0,2&gt;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EC09E74-5365-4563-B4A2-D8F5FFEF1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  <a:blipFill>
                <a:blip r:embed="rId12"/>
                <a:stretch>
                  <a:fillRect l="-109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2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109" grpId="0"/>
      <p:bldP spid="109" grpId="1"/>
      <p:bldP spid="110" grpId="0"/>
      <p:bldP spid="1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40C999-CA37-42AF-B55C-B9EDE1F191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1396" y="616886"/>
                <a:ext cx="10515600" cy="60413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 of Q learning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after many, many runs…)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40C999-CA37-42AF-B55C-B9EDE1F19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1396" y="616886"/>
                <a:ext cx="10515600" cy="604139"/>
              </a:xfrm>
              <a:blipFill>
                <a:blip r:embed="rId2"/>
                <a:stretch>
                  <a:fillRect l="-2087" t="-123232" b="-49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/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590129" y="218316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455553" y="219075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660940" y="265236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06388" y="278599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06291" y="291438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6995312" y="289794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54518" y="277902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60333" y="312147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14875" y="3573823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261273" y="368989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6.25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18539" y="3833186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41308" y="381815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243461" y="3695262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589943" y="357776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09757" y="369751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32311" y="4036089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647146" y="449231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6.25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552569" y="449231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892277" y="291794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67934" y="384039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7488125" y="3133210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500067" y="402819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BE15ABD0-D8E9-4356-87FA-764EB4773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344" y="2274365"/>
                <a:ext cx="4996481" cy="21756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/>
                  <a:t> converged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Policy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BE15ABD0-D8E9-4356-87FA-764EB4773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44" y="2274365"/>
                <a:ext cx="4996481" cy="2175669"/>
              </a:xfrm>
              <a:blipFill>
                <a:blip r:embed="rId7"/>
                <a:stretch>
                  <a:fillRect l="-109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row: Right 83">
            <a:extLst>
              <a:ext uri="{FF2B5EF4-FFF2-40B4-BE49-F238E27FC236}">
                <a16:creationId xmlns:a16="http://schemas.microsoft.com/office/drawing/2014/main" id="{585B0866-0D9D-4B69-B13A-2CF9AB072A48}"/>
              </a:ext>
            </a:extLst>
          </p:cNvPr>
          <p:cNvSpPr/>
          <p:nvPr/>
        </p:nvSpPr>
        <p:spPr>
          <a:xfrm>
            <a:off x="7509554" y="414386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3BF1D851-E222-4105-8668-F334D508B9E2}"/>
              </a:ext>
            </a:extLst>
          </p:cNvPr>
          <p:cNvSpPr/>
          <p:nvPr/>
        </p:nvSpPr>
        <p:spPr>
          <a:xfrm rot="16200000">
            <a:off x="7977936" y="373049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45587385-2C1C-4736-B146-82A0E6848D90}"/>
              </a:ext>
            </a:extLst>
          </p:cNvPr>
          <p:cNvSpPr/>
          <p:nvPr/>
        </p:nvSpPr>
        <p:spPr>
          <a:xfrm>
            <a:off x="7509672" y="325543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3A70B882-857C-4388-8D17-71BAD994C9BD}"/>
              </a:ext>
            </a:extLst>
          </p:cNvPr>
          <p:cNvSpPr/>
          <p:nvPr/>
        </p:nvSpPr>
        <p:spPr>
          <a:xfrm>
            <a:off x="7509554" y="238926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94AB3F44-0740-4D3E-A155-BBF9A73A8311}"/>
              </a:ext>
            </a:extLst>
          </p:cNvPr>
          <p:cNvSpPr/>
          <p:nvPr/>
        </p:nvSpPr>
        <p:spPr>
          <a:xfrm>
            <a:off x="6558153" y="237442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283994E0-0776-4BBF-98F0-419F7D00094B}"/>
              </a:ext>
            </a:extLst>
          </p:cNvPr>
          <p:cNvSpPr/>
          <p:nvPr/>
        </p:nvSpPr>
        <p:spPr>
          <a:xfrm rot="16200000">
            <a:off x="6122724" y="373049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63A03D43-BCCB-4665-A7C0-043D18283F12}"/>
              </a:ext>
            </a:extLst>
          </p:cNvPr>
          <p:cNvSpPr/>
          <p:nvPr/>
        </p:nvSpPr>
        <p:spPr>
          <a:xfrm rot="16200000">
            <a:off x="7977937" y="282655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07A2212B-F8F3-443D-88FD-E511E7D0B2D4}"/>
              </a:ext>
            </a:extLst>
          </p:cNvPr>
          <p:cNvSpPr/>
          <p:nvPr/>
        </p:nvSpPr>
        <p:spPr>
          <a:xfrm rot="16200000">
            <a:off x="6122725" y="282655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9" grpId="0"/>
      <p:bldP spid="80" grpId="0"/>
      <p:bldP spid="88" grpId="0"/>
      <p:bldP spid="81" grpId="0"/>
      <p:bldP spid="109" grpId="0"/>
      <p:bldP spid="110" grpId="0"/>
      <p:bldP spid="84" grpId="0" animBg="1"/>
      <p:bldP spid="85" grpId="0" animBg="1"/>
      <p:bldP spid="87" grpId="0" animBg="1"/>
      <p:bldP spid="89" grpId="0" animBg="1"/>
      <p:bldP spid="99" grpId="0" animBg="1"/>
      <p:bldP spid="101" grpId="0" animBg="1"/>
      <p:bldP spid="102" grpId="0" animBg="1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B8C3-9E5D-4AC4-B211-B88A6974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6158-8489-4EE0-ACF0-78B105B4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31" y="1821900"/>
            <a:ext cx="3695830" cy="4351338"/>
          </a:xfrm>
        </p:spPr>
        <p:txBody>
          <a:bodyPr/>
          <a:lstStyle/>
          <a:p>
            <a:r>
              <a:rPr lang="en-US" dirty="0"/>
              <a:t>When there are many states and actions</a:t>
            </a:r>
          </a:p>
          <a:p>
            <a:endParaRPr lang="en-US" dirty="0"/>
          </a:p>
          <a:p>
            <a:r>
              <a:rPr lang="en-US" dirty="0"/>
              <a:t>When the episode can end without reward</a:t>
            </a:r>
          </a:p>
          <a:p>
            <a:endParaRPr lang="en-US" dirty="0"/>
          </a:p>
          <a:p>
            <a:r>
              <a:rPr lang="en-US" dirty="0"/>
              <a:t>When there is a ‘narrow’ path to reward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DCB9B-6539-43B3-8028-FFFB782E3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706" y="2819400"/>
            <a:ext cx="6096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958DE-0747-4C16-9E5E-16B0FC6E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106" y="2819400"/>
            <a:ext cx="6096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7D97E-640F-4F0F-8910-5BC403B2C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65" y="2819400"/>
            <a:ext cx="6096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EE45B-FCBE-4AFC-8274-8B2168954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706" y="4038600"/>
            <a:ext cx="6096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90C19-694D-4D70-8AEA-3D606C603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565" y="4038600"/>
            <a:ext cx="6096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4B7B3-131F-42D1-A45B-220E7BDAB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106" y="4038600"/>
            <a:ext cx="6096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B741A-73A5-4CEC-A05F-05776819B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7706" y="3690388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4F79B5-E15E-48DE-BF6F-AD59760FF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565" y="3746240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897C1A-63CA-4F19-904B-3CB251DC9B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9535" y="3691732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65EF6E-13CD-4624-B64B-C79E8B78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65" y="2819400"/>
            <a:ext cx="6096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50B9DF-3F41-403F-AD5B-66980856F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165" y="4038600"/>
            <a:ext cx="6096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B13ACE-53D2-450F-88B3-6B4B229A6C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165" y="3688679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AC5B08-842E-4E18-8AE2-616C77D87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968" y="4037884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FCEF81-322F-4171-9E9E-1F81C8D7F3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9568" y="3423861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21657F-5E80-4A55-9A99-30E1C3F843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990" y="2819400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987678-D0AE-4119-95F0-A7099C7336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968" y="3428284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1E628E-799E-4903-9F6D-11EEECFB9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9568" y="4029968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3CF070-A754-4C48-8E6B-7FC7232C0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3770" y="4639222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026577-4261-49D6-9D3F-D58A341613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6526" y="3422906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BBF585-5B57-44C8-B869-55D5C48186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6526" y="2825023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A38775-D764-47E6-A806-B379FF7002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6526" y="4029013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4217C8-46E4-4DEC-84E9-3DC89D38A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7306" y="4638267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B655FA-D6E9-4C60-949F-3E0DCB42E9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9057" y="4642307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2B908C-BA64-4E58-A128-17855692CA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1359" y="2822849"/>
            <a:ext cx="609600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494A0-520B-42A9-9831-7E8C8A17D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077" y="4039813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2EB88B-AB7A-43D1-944D-90086BBF27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0677" y="3425790"/>
            <a:ext cx="6096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F3FA8A-9BCE-4C7B-AD0F-38FD805F6C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099" y="2821329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0D0D63-6D65-4FF7-967D-A4D30EFF3F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077" y="3430213"/>
            <a:ext cx="60960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2B0BCA-00AE-4BA4-80C5-18F4F4C84E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0677" y="4031897"/>
            <a:ext cx="609600" cy="60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31957A0-9682-43DA-8527-AF03EE07DD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879" y="4641151"/>
            <a:ext cx="609600" cy="60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AEFB22-B617-47AC-8BA8-78ABDEE93E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0166" y="4644236"/>
            <a:ext cx="6096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EBD392-5A0B-449A-BAB6-C27F5B0BB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2468" y="2824778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0585AA-6555-43EB-86BC-479440BD5A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9864" y="3422906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97E0BC-DE7B-45A0-9FC6-3D3D9A47D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9864" y="2825023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638202-B952-4944-AA2C-A1167FAFB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9864" y="4029013"/>
            <a:ext cx="609600" cy="609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D72A90E-42FB-439F-A157-B7F90D40F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0644" y="4638267"/>
            <a:ext cx="609600" cy="60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F743BE-8696-4F5C-8309-532C584E27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257" y="4036483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B579CB-57CC-4763-B0E2-164A4FB0AA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257" y="3426883"/>
            <a:ext cx="609600" cy="609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1DD42D-2259-4312-A946-D7E6EBF76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5346" y="4640906"/>
            <a:ext cx="609600" cy="609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7C87CD-A3F8-4362-9B30-A81A0F0CFD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7648" y="2821448"/>
            <a:ext cx="609600" cy="609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921E9C-41BE-46E1-8F8F-505E631047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6599" y="2832493"/>
            <a:ext cx="609600" cy="609600"/>
          </a:xfrm>
          <a:prstGeom prst="rect">
            <a:avLst/>
          </a:prstGeom>
        </p:spPr>
      </p:pic>
      <p:pic>
        <p:nvPicPr>
          <p:cNvPr id="50" name="Picture 49" descr="A person in a costume&#10;&#10;Description automatically generated">
            <a:extLst>
              <a:ext uri="{FF2B5EF4-FFF2-40B4-BE49-F238E27FC236}">
                <a16:creationId xmlns:a16="http://schemas.microsoft.com/office/drawing/2014/main" id="{65168207-63D2-453D-9F04-B7604F22D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8" y="3997569"/>
            <a:ext cx="812698" cy="12952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4E85CE-4FD8-44AD-BA89-B2ED624B97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104" y="4037815"/>
            <a:ext cx="609600" cy="609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F412CD1-8B14-4C27-B37D-BE490347C9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8704" y="3423792"/>
            <a:ext cx="609600" cy="609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68D9105-F3F5-458D-9D18-F698B2CD6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7153" y="2818445"/>
            <a:ext cx="609600" cy="609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56A72B5-D385-4ED8-A9BB-A27F7D401A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104" y="3428215"/>
            <a:ext cx="609600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0D0DE9E-4015-4F7B-8BFB-E0BE428B17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8704" y="4029899"/>
            <a:ext cx="609600" cy="609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A2E206B-9B27-4988-A07B-C7983325D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7933" y="4638267"/>
            <a:ext cx="609600" cy="6096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46318FC-E2B5-4367-9C27-822E1C2EE2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3220" y="4641352"/>
            <a:ext cx="609600" cy="609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CB2E3AC-B759-4693-BA46-802EF94117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5522" y="2821894"/>
            <a:ext cx="609600" cy="609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5138DEF-F0D8-41F0-A04D-6CB006C1C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213" y="4039744"/>
            <a:ext cx="609600" cy="6096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597E497-1A6B-440C-AF2E-83974546BD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9813" y="3425721"/>
            <a:ext cx="609600" cy="609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1760B21-FEA4-482C-B0AB-148C85E578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8262" y="2820374"/>
            <a:ext cx="609600" cy="6096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6F94A67-DD9C-48FB-B1BD-D02C18D15F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213" y="3430144"/>
            <a:ext cx="609600" cy="609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AF49F18-E0EF-4949-A2A7-1E617C4907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9813" y="4031828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465AC1-BEDA-4C89-8ABB-C1934CE50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042" y="4640196"/>
            <a:ext cx="609600" cy="6096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8E1F2D8-AB00-436B-8F98-9E97950443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4329" y="4643281"/>
            <a:ext cx="609600" cy="6096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EA3EF50-D329-437B-AB20-F73806C4A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6631" y="2823823"/>
            <a:ext cx="609600" cy="609600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30A78DC6-419C-4F59-BCFC-4B993FBC96A4}"/>
              </a:ext>
            </a:extLst>
          </p:cNvPr>
          <p:cNvSpPr/>
          <p:nvPr/>
        </p:nvSpPr>
        <p:spPr>
          <a:xfrm>
            <a:off x="4885446" y="4827603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CF58A5-776F-488B-B41D-AEDE324BC999}"/>
              </a:ext>
            </a:extLst>
          </p:cNvPr>
          <p:cNvSpPr txBox="1"/>
          <p:nvPr/>
        </p:nvSpPr>
        <p:spPr>
          <a:xfrm>
            <a:off x="4398679" y="2447345"/>
            <a:ext cx="24063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Turns Remaining: 15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1AD71A5F-6527-4BA2-9E64-D651787A62D2}"/>
              </a:ext>
            </a:extLst>
          </p:cNvPr>
          <p:cNvSpPr/>
          <p:nvPr/>
        </p:nvSpPr>
        <p:spPr>
          <a:xfrm rot="16200000">
            <a:off x="5093997" y="442589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46EF44F7-9001-4764-9FCC-9E08666B18EF}"/>
              </a:ext>
            </a:extLst>
          </p:cNvPr>
          <p:cNvSpPr/>
          <p:nvPr/>
        </p:nvSpPr>
        <p:spPr>
          <a:xfrm>
            <a:off x="5485450" y="420871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7A4CE574-32B5-404C-845D-9327564FA4B4}"/>
              </a:ext>
            </a:extLst>
          </p:cNvPr>
          <p:cNvSpPr/>
          <p:nvPr/>
        </p:nvSpPr>
        <p:spPr>
          <a:xfrm rot="16200000">
            <a:off x="5762127" y="3302785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B745D7ED-B533-4D78-ACA0-F2E07F5415B3}"/>
              </a:ext>
            </a:extLst>
          </p:cNvPr>
          <p:cNvSpPr/>
          <p:nvPr/>
        </p:nvSpPr>
        <p:spPr>
          <a:xfrm rot="16200000">
            <a:off x="5736576" y="3876485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E37B5337-89EA-4D5A-B028-E1788A930C88}"/>
              </a:ext>
            </a:extLst>
          </p:cNvPr>
          <p:cNvSpPr/>
          <p:nvPr/>
        </p:nvSpPr>
        <p:spPr>
          <a:xfrm>
            <a:off x="6028311" y="297775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4D21CC10-19F3-4779-AB7F-862C44261A26}"/>
              </a:ext>
            </a:extLst>
          </p:cNvPr>
          <p:cNvSpPr/>
          <p:nvPr/>
        </p:nvSpPr>
        <p:spPr>
          <a:xfrm>
            <a:off x="6603650" y="298460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E00BEA9A-9F42-4763-BEAA-AE73E2B425A4}"/>
              </a:ext>
            </a:extLst>
          </p:cNvPr>
          <p:cNvSpPr/>
          <p:nvPr/>
        </p:nvSpPr>
        <p:spPr>
          <a:xfrm>
            <a:off x="7223086" y="2972783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A112CC6A-0A38-4DDD-A988-CD0174AE4A43}"/>
              </a:ext>
            </a:extLst>
          </p:cNvPr>
          <p:cNvSpPr/>
          <p:nvPr/>
        </p:nvSpPr>
        <p:spPr>
          <a:xfrm>
            <a:off x="7899506" y="299930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19D1628C-579F-4396-95B1-C43242FF0FCE}"/>
              </a:ext>
            </a:extLst>
          </p:cNvPr>
          <p:cNvSpPr/>
          <p:nvPr/>
        </p:nvSpPr>
        <p:spPr>
          <a:xfrm>
            <a:off x="8450408" y="299930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27F9DEBE-CD6E-4D42-84AB-483536203543}"/>
              </a:ext>
            </a:extLst>
          </p:cNvPr>
          <p:cNvSpPr/>
          <p:nvPr/>
        </p:nvSpPr>
        <p:spPr>
          <a:xfrm>
            <a:off x="9072612" y="299148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97FFED4F-4E7D-4461-8EB3-D4E8B4DC7877}"/>
              </a:ext>
            </a:extLst>
          </p:cNvPr>
          <p:cNvSpPr/>
          <p:nvPr/>
        </p:nvSpPr>
        <p:spPr>
          <a:xfrm>
            <a:off x="9644310" y="299155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94EF4E4-8DF7-4EE2-B260-2E98A7F627C6}"/>
              </a:ext>
            </a:extLst>
          </p:cNvPr>
          <p:cNvSpPr/>
          <p:nvPr/>
        </p:nvSpPr>
        <p:spPr>
          <a:xfrm>
            <a:off x="10255432" y="2986172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9A8373-DEC2-469C-A7A1-DD1F7F20D27F}"/>
              </a:ext>
            </a:extLst>
          </p:cNvPr>
          <p:cNvSpPr txBox="1"/>
          <p:nvPr/>
        </p:nvSpPr>
        <p:spPr>
          <a:xfrm>
            <a:off x="4575264" y="5244370"/>
            <a:ext cx="63274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Each step ~50% probability of going wrong way – P(reaching goal) ~ 0.01%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D3AA45-0899-4E66-8B39-BF5334C455F5}"/>
              </a:ext>
            </a:extLst>
          </p:cNvPr>
          <p:cNvSpPr txBox="1"/>
          <p:nvPr/>
        </p:nvSpPr>
        <p:spPr>
          <a:xfrm>
            <a:off x="4575264" y="5252564"/>
            <a:ext cx="63274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Random exploring will fall off of rope ~97% of the time</a:t>
            </a:r>
          </a:p>
        </p:txBody>
      </p:sp>
    </p:spTree>
    <p:extLst>
      <p:ext uri="{BB962C8B-B14F-4D97-AF65-F5344CB8AC3E}">
        <p14:creationId xmlns:p14="http://schemas.microsoft.com/office/powerpoint/2010/main" val="24978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A662-B9F0-441F-8F0E-B12AB1F9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50" y="219732"/>
            <a:ext cx="4070780" cy="716915"/>
          </a:xfrm>
        </p:spPr>
        <p:txBody>
          <a:bodyPr/>
          <a:lstStyle/>
          <a:p>
            <a:r>
              <a:rPr lang="en-US" dirty="0"/>
              <a:t>Reward Shaping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F4D9-E3BE-405E-95A7-F4DC06EF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1" y="1630534"/>
            <a:ext cx="3571426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Hand craft intermediate objectives that yield reward</a:t>
            </a:r>
          </a:p>
          <a:p>
            <a:endParaRPr lang="en-US" dirty="0"/>
          </a:p>
          <a:p>
            <a:r>
              <a:rPr lang="en-US" dirty="0"/>
              <a:t>Encourage the right type of exploration</a:t>
            </a:r>
          </a:p>
          <a:p>
            <a:endParaRPr lang="en-US" dirty="0"/>
          </a:p>
          <a:p>
            <a:r>
              <a:rPr lang="en-US" dirty="0"/>
              <a:t>Requires custom human work</a:t>
            </a:r>
          </a:p>
          <a:p>
            <a:endParaRPr lang="en-US" dirty="0"/>
          </a:p>
          <a:p>
            <a:r>
              <a:rPr lang="en-US" dirty="0"/>
              <a:t>Risks of learning to game the rewards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D93BF-F109-49DC-9153-6869C797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7" y="4317678"/>
            <a:ext cx="3112889" cy="238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73DDB-6802-4138-9DA6-3786243F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87" y="1535692"/>
            <a:ext cx="6096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61377-12FC-4C7D-BC30-D008D8E1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987" y="1535692"/>
            <a:ext cx="6096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93109-77CF-4A6C-88BC-3A2DE85B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46" y="1535692"/>
            <a:ext cx="6096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8844-482A-4FBC-9B7F-6CD7E3885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2587" y="2754892"/>
            <a:ext cx="6096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8B1E19-1323-4136-9AA7-6F1C5C7B2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46" y="2754892"/>
            <a:ext cx="6096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8166E-7874-4E07-9137-B996F9581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987" y="2754892"/>
            <a:ext cx="6096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9CF96A-F94D-4E62-8BA3-8AA73C627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2587" y="2406680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9C249-57DA-4635-A292-2C326DA82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446" y="2462532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28178-DCD2-4F41-8798-514537438E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4416" y="2408024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C75AE1-3361-4625-932C-636449CCF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046" y="1535692"/>
            <a:ext cx="6096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98023F-1661-49D7-9F46-49499B026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046" y="2754892"/>
            <a:ext cx="6096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9B2154-49D2-42E3-B429-26A5730E0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9046" y="2404971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7DC9B-8C7A-4C38-960E-F4353165A5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849" y="275417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356401-0906-4F1C-98E2-C2AE9612DF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4449" y="2140153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EDA640-20CA-46E3-B978-46B9C4FA17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5491" y="1535692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FDD06-D995-4CCB-B90E-A62EA41B40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849" y="214457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14BFD8-8919-4E51-8289-F452D6B10C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4449" y="2746385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91E279-1B35-4284-A5B3-C43DD1445E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271" y="3355639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3DB13F-E382-4F7E-B150-024090306F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1407" y="2146693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3AA4DB-8A66-41E1-9E94-5BB5092238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1407" y="1541315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7061C6-1376-45A4-98B1-326A505B0A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1407" y="2752925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53071-7928-4A6B-AF25-E390E7703B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2187" y="3362179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2E72A2-79F9-4841-AAFA-F1FAA2AA86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1558" y="3358599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B1C00B-4EB3-4D59-B190-7FCFDBF6E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6240" y="1539141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5DFC4A-CABA-4FB1-93CE-A154A7CEEF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3578" y="2756105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525CEF-08E7-4C7A-9402-8415416F19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5558" y="2142082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19617B-9706-423A-AD14-6A2B37BE97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8980" y="1537621"/>
            <a:ext cx="609600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7CFF79-B8BC-4358-9489-411B1E1BA9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3578" y="2146505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EFB266-64AA-4D3E-A535-56EB04A484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5558" y="2748189"/>
            <a:ext cx="6096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D5F247-1DA8-4053-BEC5-10631A66D7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7380" y="3357443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272858-36D0-4E7B-807F-1D7B57E02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2667" y="3360528"/>
            <a:ext cx="60960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7937FF-BF03-4619-9F24-EE04B886EA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969" y="1541070"/>
            <a:ext cx="609600" cy="60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B8E00A-C193-4770-A513-17B8E57FAB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4745" y="2146693"/>
            <a:ext cx="609600" cy="60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C0ADF6-20FA-498D-B585-513BB049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4745" y="1541315"/>
            <a:ext cx="6096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D7B3DE-6BB8-4BD1-81F4-919006D77B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4745" y="2752925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8CCC20-B5D6-4ED9-9459-B64F65A07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5525" y="3362179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3EDFE3-414E-4428-B04F-C1C4CBDE95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1138" y="2752775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90C673-F8E8-405E-9A3F-D4C8DA1C24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1138" y="2143175"/>
            <a:ext cx="609600" cy="609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19EA4F2-D6CA-40BF-A0D6-4ECD7002EF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0227" y="3357198"/>
            <a:ext cx="609600" cy="60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BAB71E-2EC0-4C9F-985F-3EB99BC6AE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45034" y="1537740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F63747-F4CB-462B-BF59-1DF26DF7CE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17869" y="1206775"/>
            <a:ext cx="1219200" cy="1219200"/>
          </a:xfrm>
          <a:prstGeom prst="rect">
            <a:avLst/>
          </a:prstGeom>
        </p:spPr>
      </p:pic>
      <p:pic>
        <p:nvPicPr>
          <p:cNvPr id="47" name="Picture 46" descr="A person in a costume&#10;&#10;Description automatically generated">
            <a:extLst>
              <a:ext uri="{FF2B5EF4-FFF2-40B4-BE49-F238E27FC236}">
                <a16:creationId xmlns:a16="http://schemas.microsoft.com/office/drawing/2014/main" id="{B0CE979C-1899-423F-8B84-05CED98639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6" y="2741818"/>
            <a:ext cx="812698" cy="129523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2AF4F1B-782A-4135-8E88-7953189FF7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0363" y="2557371"/>
            <a:ext cx="304800" cy="3048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743AA68-ED34-43B5-B61B-A884C0414F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8282" y="2439350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102CACA-2610-4608-8D33-4E9709C942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0038" y="236315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3613C4-7A5F-4ABE-BB1C-8F7E041DA8FD}"/>
                  </a:ext>
                </a:extLst>
              </p:cNvPr>
              <p:cNvSpPr/>
              <p:nvPr/>
            </p:nvSpPr>
            <p:spPr>
              <a:xfrm>
                <a:off x="7643846" y="290228"/>
                <a:ext cx="4298478" cy="77726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Exploration Policy: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23613C4-7A5F-4ABE-BB1C-8F7E041DA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3846" y="290228"/>
                <a:ext cx="4298478" cy="777264"/>
              </a:xfrm>
              <a:prstGeom prst="rect">
                <a:avLst/>
              </a:prstGeom>
              <a:blipFill>
                <a:blip r:embed="rId17"/>
                <a:stretch>
                  <a:fillRect l="-1414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3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3A50-7EC5-4327-ABD0-E977CA63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55B8C-05F8-44FA-9B87-DA457C399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163287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Retrain on previous explorations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Maintain samples of: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Useful when</a:t>
                </a:r>
              </a:p>
              <a:p>
                <a:pPr lvl="1"/>
                <a:r>
                  <a:rPr lang="en-US" dirty="0"/>
                  <a:t>It is cheaper to use some RAM/CPU than to run more simulations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It is hard to get to reward so you want to leverage it for as much as possible when it happens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55B8C-05F8-44FA-9B87-DA457C399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163287" cy="4351338"/>
              </a:xfrm>
              <a:blipFill>
                <a:blip r:embed="rId2"/>
                <a:stretch>
                  <a:fillRect l="-177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EFF4F8-BC7C-4A42-A12F-1134885D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034" y="396170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D750E-A676-4736-8D17-3CD752CCE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101" y="304568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4AE8A-FD88-43B3-9E2A-0C76D6C61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392" y="212616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3E047-95D6-4298-A83A-6D2B59859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342" y="396170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6EAD0-5B24-435A-8F3A-86FBFF8C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52" y="304503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C2BE3-3CC6-4A58-BA54-7D5E179D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148" y="212737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47B37-D92B-457F-A7D1-CDF8C9CC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459" y="396086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B7094-1F78-4E84-8653-FA4F09405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340" y="212620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74A5A-0421-4DD5-B5DC-9DB5DAF5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340" y="304321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62E53-6965-4A67-8219-02011860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8173" y="213507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EBFF11F-035C-4599-A180-6C7086D3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35649"/>
              </p:ext>
            </p:extLst>
          </p:nvPr>
        </p:nvGraphicFramePr>
        <p:xfrm>
          <a:off x="6887896" y="212562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486F302-C1E5-4EF8-9732-CD37F8FF1C66}"/>
              </a:ext>
            </a:extLst>
          </p:cNvPr>
          <p:cNvSpPr txBox="1"/>
          <p:nvPr/>
        </p:nvSpPr>
        <p:spPr>
          <a:xfrm>
            <a:off x="6844185" y="210822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840A30-008E-4D86-93A9-04977CACB97B}"/>
              </a:ext>
            </a:extLst>
          </p:cNvPr>
          <p:cNvSpPr txBox="1"/>
          <p:nvPr/>
        </p:nvSpPr>
        <p:spPr>
          <a:xfrm>
            <a:off x="7821863" y="210821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228F4-6139-4640-804F-0DC328911FBE}"/>
              </a:ext>
            </a:extLst>
          </p:cNvPr>
          <p:cNvSpPr txBox="1"/>
          <p:nvPr/>
        </p:nvSpPr>
        <p:spPr>
          <a:xfrm>
            <a:off x="8739332" y="210607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5934A-1D96-47DC-A751-4A1B571020FC}"/>
              </a:ext>
            </a:extLst>
          </p:cNvPr>
          <p:cNvSpPr txBox="1"/>
          <p:nvPr/>
        </p:nvSpPr>
        <p:spPr>
          <a:xfrm>
            <a:off x="6845029" y="306187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5DA5B-587E-4004-A614-6F18D0F25344}"/>
              </a:ext>
            </a:extLst>
          </p:cNvPr>
          <p:cNvSpPr txBox="1"/>
          <p:nvPr/>
        </p:nvSpPr>
        <p:spPr>
          <a:xfrm>
            <a:off x="7821863" y="306011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E64DD-3D31-4E87-851C-E8BD7D91FFE9}"/>
              </a:ext>
            </a:extLst>
          </p:cNvPr>
          <p:cNvSpPr txBox="1"/>
          <p:nvPr/>
        </p:nvSpPr>
        <p:spPr>
          <a:xfrm>
            <a:off x="8739332" y="306802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4F3A0-7497-4293-94D2-3FE8918182DD}"/>
              </a:ext>
            </a:extLst>
          </p:cNvPr>
          <p:cNvSpPr txBox="1"/>
          <p:nvPr/>
        </p:nvSpPr>
        <p:spPr>
          <a:xfrm>
            <a:off x="6844185" y="39718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58D045-CF4A-4AE0-AE93-1C8E49567E2E}"/>
              </a:ext>
            </a:extLst>
          </p:cNvPr>
          <p:cNvSpPr txBox="1"/>
          <p:nvPr/>
        </p:nvSpPr>
        <p:spPr>
          <a:xfrm>
            <a:off x="7821863" y="397182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97B05-C68E-4880-BBDE-F53941A5EA39}"/>
              </a:ext>
            </a:extLst>
          </p:cNvPr>
          <p:cNvSpPr txBox="1"/>
          <p:nvPr/>
        </p:nvSpPr>
        <p:spPr>
          <a:xfrm>
            <a:off x="8739211" y="396935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36547EF-17FE-41E5-A2CE-36F6E2C87514}"/>
              </a:ext>
            </a:extLst>
          </p:cNvPr>
          <p:cNvSpPr>
            <a:spLocks noChangeAspect="1"/>
          </p:cNvSpPr>
          <p:nvPr/>
        </p:nvSpPr>
        <p:spPr>
          <a:xfrm>
            <a:off x="7636071" y="414612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BC97D53-7473-4221-9C42-FB8E4638105E}"/>
              </a:ext>
            </a:extLst>
          </p:cNvPr>
          <p:cNvSpPr>
            <a:spLocks noChangeAspect="1"/>
          </p:cNvSpPr>
          <p:nvPr/>
        </p:nvSpPr>
        <p:spPr>
          <a:xfrm>
            <a:off x="8556954" y="41311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1CF3-3B92-4A83-9B4C-4AA2C6635109}"/>
              </a:ext>
            </a:extLst>
          </p:cNvPr>
          <p:cNvSpPr>
            <a:spLocks noChangeAspect="1"/>
          </p:cNvSpPr>
          <p:nvPr/>
        </p:nvSpPr>
        <p:spPr>
          <a:xfrm>
            <a:off x="7636443" y="323162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0679051-AB54-43C0-9D57-92FB7B9C50EB}"/>
              </a:ext>
            </a:extLst>
          </p:cNvPr>
          <p:cNvSpPr>
            <a:spLocks noChangeAspect="1"/>
          </p:cNvSpPr>
          <p:nvPr/>
        </p:nvSpPr>
        <p:spPr>
          <a:xfrm>
            <a:off x="8551098" y="324378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F7D6FF2-D3FB-4B28-A8F0-947EE886E4DD}"/>
              </a:ext>
            </a:extLst>
          </p:cNvPr>
          <p:cNvSpPr>
            <a:spLocks noChangeAspect="1"/>
          </p:cNvSpPr>
          <p:nvPr/>
        </p:nvSpPr>
        <p:spPr>
          <a:xfrm>
            <a:off x="7637588" y="229190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12854A7-9E38-4A8C-8CA0-303FD388EC32}"/>
              </a:ext>
            </a:extLst>
          </p:cNvPr>
          <p:cNvSpPr>
            <a:spLocks noChangeAspect="1"/>
          </p:cNvSpPr>
          <p:nvPr/>
        </p:nvSpPr>
        <p:spPr>
          <a:xfrm>
            <a:off x="8558262" y="229750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0ECC61B-301F-43D7-9AFE-CAA6EBC6E198}"/>
              </a:ext>
            </a:extLst>
          </p:cNvPr>
          <p:cNvSpPr>
            <a:spLocks noChangeAspect="1"/>
          </p:cNvSpPr>
          <p:nvPr/>
        </p:nvSpPr>
        <p:spPr>
          <a:xfrm rot="10800000">
            <a:off x="7723595" y="459906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3F05C02-5850-4D67-AB9C-126C11C96CC2}"/>
              </a:ext>
            </a:extLst>
          </p:cNvPr>
          <p:cNvSpPr>
            <a:spLocks noChangeAspect="1"/>
          </p:cNvSpPr>
          <p:nvPr/>
        </p:nvSpPr>
        <p:spPr>
          <a:xfrm rot="10800000">
            <a:off x="8632623" y="459906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E1AC915-4D70-4A18-B51E-7BADA5BE79DD}"/>
              </a:ext>
            </a:extLst>
          </p:cNvPr>
          <p:cNvSpPr>
            <a:spLocks noChangeAspect="1"/>
          </p:cNvSpPr>
          <p:nvPr/>
        </p:nvSpPr>
        <p:spPr>
          <a:xfrm rot="10800000">
            <a:off x="7699414" y="368021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90D7672-E4D7-4FF6-A748-DF97D75B7816}"/>
              </a:ext>
            </a:extLst>
          </p:cNvPr>
          <p:cNvSpPr>
            <a:spLocks noChangeAspect="1"/>
          </p:cNvSpPr>
          <p:nvPr/>
        </p:nvSpPr>
        <p:spPr>
          <a:xfrm rot="10800000">
            <a:off x="8634086" y="368021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80B11BF-ED3D-4905-AB5F-8D617E63BAE3}"/>
              </a:ext>
            </a:extLst>
          </p:cNvPr>
          <p:cNvSpPr>
            <a:spLocks noChangeAspect="1"/>
          </p:cNvSpPr>
          <p:nvPr/>
        </p:nvSpPr>
        <p:spPr>
          <a:xfrm rot="10800000">
            <a:off x="7713940" y="276354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C2BD854-3054-41E7-B60C-35C2B18CBF1D}"/>
              </a:ext>
            </a:extLst>
          </p:cNvPr>
          <p:cNvSpPr>
            <a:spLocks noChangeAspect="1"/>
          </p:cNvSpPr>
          <p:nvPr/>
        </p:nvSpPr>
        <p:spPr>
          <a:xfrm rot="16200000">
            <a:off x="7116335" y="39101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47D39D6-EDBD-4296-9BCA-DBB38B6350BA}"/>
              </a:ext>
            </a:extLst>
          </p:cNvPr>
          <p:cNvSpPr>
            <a:spLocks noChangeAspect="1"/>
          </p:cNvSpPr>
          <p:nvPr/>
        </p:nvSpPr>
        <p:spPr>
          <a:xfrm rot="16200000">
            <a:off x="7069954" y="29960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2143068-7261-4027-B46C-B5402349A454}"/>
              </a:ext>
            </a:extLst>
          </p:cNvPr>
          <p:cNvSpPr>
            <a:spLocks noChangeAspect="1"/>
          </p:cNvSpPr>
          <p:nvPr/>
        </p:nvSpPr>
        <p:spPr>
          <a:xfrm rot="16200000">
            <a:off x="8974444" y="300241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0990614-D638-4EFF-8654-BD77A5F7645F}"/>
              </a:ext>
            </a:extLst>
          </p:cNvPr>
          <p:cNvSpPr>
            <a:spLocks noChangeAspect="1"/>
          </p:cNvSpPr>
          <p:nvPr/>
        </p:nvSpPr>
        <p:spPr>
          <a:xfrm rot="16200000">
            <a:off x="9026311" y="391355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C9EC980-ACE0-4BC4-B890-CC09C68D89C5}"/>
              </a:ext>
            </a:extLst>
          </p:cNvPr>
          <p:cNvSpPr>
            <a:spLocks noChangeAspect="1"/>
          </p:cNvSpPr>
          <p:nvPr/>
        </p:nvSpPr>
        <p:spPr>
          <a:xfrm rot="16200000">
            <a:off x="8105356" y="391032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0C73843-CEBD-4AAB-8C2F-5C2C393DC6E2}"/>
              </a:ext>
            </a:extLst>
          </p:cNvPr>
          <p:cNvSpPr>
            <a:spLocks noChangeAspect="1"/>
          </p:cNvSpPr>
          <p:nvPr/>
        </p:nvSpPr>
        <p:spPr>
          <a:xfrm rot="16200000">
            <a:off x="8057861" y="299605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7CD3E975-922C-4ABC-8C00-67F2E1BA0E8C}"/>
              </a:ext>
            </a:extLst>
          </p:cNvPr>
          <p:cNvSpPr>
            <a:spLocks noChangeAspect="1"/>
          </p:cNvSpPr>
          <p:nvPr/>
        </p:nvSpPr>
        <p:spPr>
          <a:xfrm rot="5400000">
            <a:off x="7356244" y="38101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B5DD6DF-89E4-4DA5-B96E-CDF6914FA2EE}"/>
              </a:ext>
            </a:extLst>
          </p:cNvPr>
          <p:cNvSpPr>
            <a:spLocks noChangeAspect="1"/>
          </p:cNvSpPr>
          <p:nvPr/>
        </p:nvSpPr>
        <p:spPr>
          <a:xfrm rot="5400000">
            <a:off x="9266220" y="381360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FA74EB2-4A37-492E-9BCD-28246DC13DF1}"/>
              </a:ext>
            </a:extLst>
          </p:cNvPr>
          <p:cNvSpPr>
            <a:spLocks noChangeAspect="1"/>
          </p:cNvSpPr>
          <p:nvPr/>
        </p:nvSpPr>
        <p:spPr>
          <a:xfrm rot="5400000">
            <a:off x="8345265" y="38103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039EED0-2081-40E0-8021-9C07788064F9}"/>
              </a:ext>
            </a:extLst>
          </p:cNvPr>
          <p:cNvSpPr>
            <a:spLocks noChangeAspect="1"/>
          </p:cNvSpPr>
          <p:nvPr/>
        </p:nvSpPr>
        <p:spPr>
          <a:xfrm rot="5400000">
            <a:off x="7318934" y="291996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9C5A3835-0106-4A87-A359-1AEC16B37C3C}"/>
              </a:ext>
            </a:extLst>
          </p:cNvPr>
          <p:cNvSpPr>
            <a:spLocks noChangeAspect="1"/>
          </p:cNvSpPr>
          <p:nvPr/>
        </p:nvSpPr>
        <p:spPr>
          <a:xfrm rot="5400000">
            <a:off x="8307955" y="292015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8F1362-273C-4D73-9DC3-1D66DD04DD47}"/>
              </a:ext>
            </a:extLst>
          </p:cNvPr>
          <p:cNvSpPr txBox="1"/>
          <p:nvPr/>
        </p:nvSpPr>
        <p:spPr>
          <a:xfrm>
            <a:off x="7604026" y="225138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42BFAD-168B-4F21-A647-50B956EEA5A3}"/>
              </a:ext>
            </a:extLst>
          </p:cNvPr>
          <p:cNvSpPr txBox="1"/>
          <p:nvPr/>
        </p:nvSpPr>
        <p:spPr>
          <a:xfrm>
            <a:off x="8484222" y="2255142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FACA6E-C075-4386-878A-2878056883C8}"/>
              </a:ext>
            </a:extLst>
          </p:cNvPr>
          <p:cNvSpPr txBox="1"/>
          <p:nvPr/>
        </p:nvSpPr>
        <p:spPr>
          <a:xfrm>
            <a:off x="7726479" y="272191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A3F14C-A7EA-4059-B08F-8082914D84EE}"/>
              </a:ext>
            </a:extLst>
          </p:cNvPr>
          <p:cNvSpPr txBox="1"/>
          <p:nvPr/>
        </p:nvSpPr>
        <p:spPr>
          <a:xfrm>
            <a:off x="7319037" y="2862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C0CC55-9987-4F13-ADBB-C7B7CBA018E5}"/>
              </a:ext>
            </a:extLst>
          </p:cNvPr>
          <p:cNvSpPr txBox="1"/>
          <p:nvPr/>
        </p:nvSpPr>
        <p:spPr>
          <a:xfrm>
            <a:off x="7065459" y="298165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59E36F-A8BC-4932-BEDE-01347DF3FE9F}"/>
              </a:ext>
            </a:extLst>
          </p:cNvPr>
          <p:cNvSpPr txBox="1"/>
          <p:nvPr/>
        </p:nvSpPr>
        <p:spPr>
          <a:xfrm>
            <a:off x="8054456" y="296691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8EBFCE-A48E-4BFC-8FE2-4DBE0B1FBC17}"/>
              </a:ext>
            </a:extLst>
          </p:cNvPr>
          <p:cNvSpPr txBox="1"/>
          <p:nvPr/>
        </p:nvSpPr>
        <p:spPr>
          <a:xfrm>
            <a:off x="8300040" y="28711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581126-3F34-4CE4-B62A-9390C6BB05B4}"/>
              </a:ext>
            </a:extLst>
          </p:cNvPr>
          <p:cNvSpPr txBox="1"/>
          <p:nvPr/>
        </p:nvSpPr>
        <p:spPr>
          <a:xfrm>
            <a:off x="8546132" y="320433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8420C8-6A6F-4984-9AF5-B508BD045ED5}"/>
              </a:ext>
            </a:extLst>
          </p:cNvPr>
          <p:cNvSpPr txBox="1"/>
          <p:nvPr/>
        </p:nvSpPr>
        <p:spPr>
          <a:xfrm>
            <a:off x="7620144" y="319073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986CDB-1BE3-459F-AE10-14E5E9AD301B}"/>
              </a:ext>
            </a:extLst>
          </p:cNvPr>
          <p:cNvSpPr txBox="1"/>
          <p:nvPr/>
        </p:nvSpPr>
        <p:spPr>
          <a:xfrm>
            <a:off x="7713884" y="364214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B092DB-37F8-402B-AD42-A9B372985A02}"/>
              </a:ext>
            </a:extLst>
          </p:cNvPr>
          <p:cNvSpPr txBox="1"/>
          <p:nvPr/>
        </p:nvSpPr>
        <p:spPr>
          <a:xfrm>
            <a:off x="7351491" y="377446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D01FE-F9DA-4DD5-95A0-AFE197415072}"/>
              </a:ext>
            </a:extLst>
          </p:cNvPr>
          <p:cNvSpPr txBox="1"/>
          <p:nvPr/>
        </p:nvSpPr>
        <p:spPr>
          <a:xfrm>
            <a:off x="7115476" y="38857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24131F-1B4E-413B-88F2-3488EB8190E1}"/>
              </a:ext>
            </a:extLst>
          </p:cNvPr>
          <p:cNvSpPr txBox="1"/>
          <p:nvPr/>
        </p:nvSpPr>
        <p:spPr>
          <a:xfrm>
            <a:off x="8109367" y="387985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DFC719-1B8C-4AA6-808B-A706FC22B2D5}"/>
              </a:ext>
            </a:extLst>
          </p:cNvPr>
          <p:cNvSpPr txBox="1"/>
          <p:nvPr/>
        </p:nvSpPr>
        <p:spPr>
          <a:xfrm>
            <a:off x="8342934" y="377901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E34473-A2AC-421E-8512-E0FE1A34E173}"/>
              </a:ext>
            </a:extLst>
          </p:cNvPr>
          <p:cNvSpPr txBox="1"/>
          <p:nvPr/>
        </p:nvSpPr>
        <p:spPr>
          <a:xfrm>
            <a:off x="8633118" y="363835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B0E9CB-ABA6-4F1B-A097-1CA560069FBD}"/>
              </a:ext>
            </a:extLst>
          </p:cNvPr>
          <p:cNvSpPr txBox="1"/>
          <p:nvPr/>
        </p:nvSpPr>
        <p:spPr>
          <a:xfrm>
            <a:off x="9259531" y="378170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36D72F-4C10-4839-AAD1-7E316C764B10}"/>
              </a:ext>
            </a:extLst>
          </p:cNvPr>
          <p:cNvSpPr txBox="1"/>
          <p:nvPr/>
        </p:nvSpPr>
        <p:spPr>
          <a:xfrm>
            <a:off x="7614367" y="411040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E52C6B-617D-49C4-9B9C-8047705FCC20}"/>
              </a:ext>
            </a:extLst>
          </p:cNvPr>
          <p:cNvSpPr txBox="1"/>
          <p:nvPr/>
        </p:nvSpPr>
        <p:spPr>
          <a:xfrm>
            <a:off x="8542473" y="409295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6F3FDC-0ED0-4304-8937-C51756710F84}"/>
              </a:ext>
            </a:extLst>
          </p:cNvPr>
          <p:cNvSpPr txBox="1"/>
          <p:nvPr/>
        </p:nvSpPr>
        <p:spPr>
          <a:xfrm>
            <a:off x="7731733" y="455447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4D3681-3A06-48C0-8D52-0271A486D2F7}"/>
              </a:ext>
            </a:extLst>
          </p:cNvPr>
          <p:cNvSpPr txBox="1"/>
          <p:nvPr/>
        </p:nvSpPr>
        <p:spPr>
          <a:xfrm>
            <a:off x="8645486" y="456089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D4DA25-819F-4873-8389-EB001CA044EA}"/>
              </a:ext>
            </a:extLst>
          </p:cNvPr>
          <p:cNvSpPr txBox="1"/>
          <p:nvPr/>
        </p:nvSpPr>
        <p:spPr>
          <a:xfrm>
            <a:off x="8967457" y="298652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51BB9C-A46F-491B-8574-E1BE200D5FB7}"/>
              </a:ext>
            </a:extLst>
          </p:cNvPr>
          <p:cNvSpPr txBox="1"/>
          <p:nvPr/>
        </p:nvSpPr>
        <p:spPr>
          <a:xfrm>
            <a:off x="9019448" y="390897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6C622D-A737-492E-8104-46C971C99016}"/>
              </a:ext>
            </a:extLst>
          </p:cNvPr>
          <p:cNvCxnSpPr>
            <a:cxnSpLocks/>
          </p:cNvCxnSpPr>
          <p:nvPr/>
        </p:nvCxnSpPr>
        <p:spPr>
          <a:xfrm>
            <a:off x="7278184" y="2583369"/>
            <a:ext cx="9980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0FD7547-B72C-4764-9506-11B4B04D4572}"/>
              </a:ext>
            </a:extLst>
          </p:cNvPr>
          <p:cNvCxnSpPr>
            <a:cxnSpLocks/>
          </p:cNvCxnSpPr>
          <p:nvPr/>
        </p:nvCxnSpPr>
        <p:spPr>
          <a:xfrm flipV="1">
            <a:off x="8265748" y="2583369"/>
            <a:ext cx="0" cy="9577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6DF4CDA-EE1E-487C-84F8-1C80C164F448}"/>
              </a:ext>
            </a:extLst>
          </p:cNvPr>
          <p:cNvCxnSpPr>
            <a:cxnSpLocks/>
          </p:cNvCxnSpPr>
          <p:nvPr/>
        </p:nvCxnSpPr>
        <p:spPr>
          <a:xfrm>
            <a:off x="8265748" y="3541142"/>
            <a:ext cx="8025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675CD6-C97F-44BA-B2C0-A8B103C4882D}"/>
              </a:ext>
            </a:extLst>
          </p:cNvPr>
          <p:cNvCxnSpPr>
            <a:cxnSpLocks/>
          </p:cNvCxnSpPr>
          <p:nvPr/>
        </p:nvCxnSpPr>
        <p:spPr>
          <a:xfrm flipV="1">
            <a:off x="9046486" y="3553552"/>
            <a:ext cx="3605" cy="7683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663750E-1C5D-438B-A318-E0E5FD5D2E66}"/>
              </a:ext>
            </a:extLst>
          </p:cNvPr>
          <p:cNvCxnSpPr>
            <a:cxnSpLocks/>
          </p:cNvCxnSpPr>
          <p:nvPr/>
        </p:nvCxnSpPr>
        <p:spPr>
          <a:xfrm>
            <a:off x="8261091" y="4299986"/>
            <a:ext cx="789286" cy="12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D0BDFD-FFC6-45BB-A1D7-5408A97764BA}"/>
              </a:ext>
            </a:extLst>
          </p:cNvPr>
          <p:cNvCxnSpPr>
            <a:cxnSpLocks/>
          </p:cNvCxnSpPr>
          <p:nvPr/>
        </p:nvCxnSpPr>
        <p:spPr>
          <a:xfrm>
            <a:off x="8276226" y="4304870"/>
            <a:ext cx="0" cy="2104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802A7F-AD64-4E30-B3B9-91A59D1EEE35}"/>
              </a:ext>
            </a:extLst>
          </p:cNvPr>
          <p:cNvCxnSpPr>
            <a:cxnSpLocks/>
          </p:cNvCxnSpPr>
          <p:nvPr/>
        </p:nvCxnSpPr>
        <p:spPr>
          <a:xfrm>
            <a:off x="8276226" y="4510358"/>
            <a:ext cx="996851" cy="24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FA6C6A-5BB2-4395-B22E-BE8E619C06F9}"/>
              </a:ext>
            </a:extLst>
          </p:cNvPr>
          <p:cNvCxnSpPr>
            <a:cxnSpLocks/>
          </p:cNvCxnSpPr>
          <p:nvPr/>
        </p:nvCxnSpPr>
        <p:spPr>
          <a:xfrm>
            <a:off x="9277617" y="2763547"/>
            <a:ext cx="0" cy="17665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99E8D9D-980C-4DC6-9F69-035711E754E7}"/>
              </a:ext>
            </a:extLst>
          </p:cNvPr>
          <p:cNvSpPr txBox="1"/>
          <p:nvPr/>
        </p:nvSpPr>
        <p:spPr>
          <a:xfrm>
            <a:off x="8904310" y="298356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100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8BED2E-B25E-48F1-B264-C90B74659944}"/>
              </a:ext>
            </a:extLst>
          </p:cNvPr>
          <p:cNvSpPr txBox="1"/>
          <p:nvPr/>
        </p:nvSpPr>
        <p:spPr>
          <a:xfrm>
            <a:off x="8987288" y="390358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15EF0E-C59F-4D52-A8B8-AA0D7FDAA529}"/>
              </a:ext>
            </a:extLst>
          </p:cNvPr>
          <p:cNvSpPr txBox="1"/>
          <p:nvPr/>
        </p:nvSpPr>
        <p:spPr>
          <a:xfrm>
            <a:off x="8513016" y="409194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D4596A1-416A-4217-87B4-944BA70C0C84}"/>
              </a:ext>
            </a:extLst>
          </p:cNvPr>
          <p:cNvSpPr txBox="1"/>
          <p:nvPr/>
        </p:nvSpPr>
        <p:spPr>
          <a:xfrm>
            <a:off x="8600223" y="4558061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12.5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E3A63C-9B4B-4B90-8D33-24A5CB109E24}"/>
              </a:ext>
            </a:extLst>
          </p:cNvPr>
          <p:cNvSpPr txBox="1"/>
          <p:nvPr/>
        </p:nvSpPr>
        <p:spPr>
          <a:xfrm>
            <a:off x="9227395" y="37845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0A06F2-1A59-4640-A8BE-DF06B0F81E0C}"/>
              </a:ext>
            </a:extLst>
          </p:cNvPr>
          <p:cNvSpPr txBox="1"/>
          <p:nvPr/>
        </p:nvSpPr>
        <p:spPr>
          <a:xfrm>
            <a:off x="8513016" y="320954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D001DB-C573-4B80-833B-9B799BCE4725}"/>
              </a:ext>
            </a:extLst>
          </p:cNvPr>
          <p:cNvSpPr txBox="1"/>
          <p:nvPr/>
        </p:nvSpPr>
        <p:spPr>
          <a:xfrm>
            <a:off x="8266720" y="287120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EA283A-D6C1-4427-BBFC-024A899AFC98}"/>
              </a:ext>
            </a:extLst>
          </p:cNvPr>
          <p:cNvSpPr txBox="1"/>
          <p:nvPr/>
        </p:nvSpPr>
        <p:spPr>
          <a:xfrm>
            <a:off x="7573677" y="225220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E22B251-4283-4D67-B223-ADE4279A4AA1}"/>
              </a:ext>
            </a:extLst>
          </p:cNvPr>
          <p:cNvCxnSpPr>
            <a:cxnSpLocks/>
          </p:cNvCxnSpPr>
          <p:nvPr/>
        </p:nvCxnSpPr>
        <p:spPr>
          <a:xfrm flipV="1">
            <a:off x="7312588" y="3540699"/>
            <a:ext cx="0" cy="9692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F42BDC-0852-4166-BAC0-5E58CAEA59EB}"/>
              </a:ext>
            </a:extLst>
          </p:cNvPr>
          <p:cNvCxnSpPr>
            <a:cxnSpLocks/>
          </p:cNvCxnSpPr>
          <p:nvPr/>
        </p:nvCxnSpPr>
        <p:spPr>
          <a:xfrm flipH="1" flipV="1">
            <a:off x="7312588" y="3540699"/>
            <a:ext cx="950781" cy="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E4E099B-9607-4880-91B2-C0FC4402AA42}"/>
              </a:ext>
            </a:extLst>
          </p:cNvPr>
          <p:cNvCxnSpPr>
            <a:cxnSpLocks/>
          </p:cNvCxnSpPr>
          <p:nvPr/>
        </p:nvCxnSpPr>
        <p:spPr>
          <a:xfrm flipH="1" flipV="1">
            <a:off x="8258712" y="2608137"/>
            <a:ext cx="4657" cy="9325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5F75CEE-4E82-4693-AD16-E8CFB87FD245}"/>
              </a:ext>
            </a:extLst>
          </p:cNvPr>
          <p:cNvCxnSpPr>
            <a:cxnSpLocks/>
          </p:cNvCxnSpPr>
          <p:nvPr/>
        </p:nvCxnSpPr>
        <p:spPr>
          <a:xfrm flipH="1" flipV="1">
            <a:off x="8252019" y="2604192"/>
            <a:ext cx="619168" cy="3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CB80B78-AB33-47B6-BAF1-56766314C34B}"/>
              </a:ext>
            </a:extLst>
          </p:cNvPr>
          <p:cNvSpPr txBox="1"/>
          <p:nvPr/>
        </p:nvSpPr>
        <p:spPr>
          <a:xfrm>
            <a:off x="7571725" y="318725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DF9BC2A-0E8C-44B9-8101-451A44653982}"/>
              </a:ext>
            </a:extLst>
          </p:cNvPr>
          <p:cNvSpPr txBox="1"/>
          <p:nvPr/>
        </p:nvSpPr>
        <p:spPr>
          <a:xfrm>
            <a:off x="8010547" y="297492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50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1B871E-366A-4171-B021-60FA08D0ACF8}"/>
              </a:ext>
            </a:extLst>
          </p:cNvPr>
          <p:cNvSpPr txBox="1"/>
          <p:nvPr/>
        </p:nvSpPr>
        <p:spPr>
          <a:xfrm>
            <a:off x="6887896" y="4906313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Do an exploration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859A80-6F4C-46E2-8A75-2AC313C047B1}"/>
              </a:ext>
            </a:extLst>
          </p:cNvPr>
          <p:cNvSpPr txBox="1"/>
          <p:nvPr/>
        </p:nvSpPr>
        <p:spPr>
          <a:xfrm>
            <a:off x="6898374" y="4907078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it a bunch of times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81ADEF-61F2-4947-95DA-3D231E8F6643}"/>
              </a:ext>
            </a:extLst>
          </p:cNvPr>
          <p:cNvSpPr txBox="1"/>
          <p:nvPr/>
        </p:nvSpPr>
        <p:spPr>
          <a:xfrm>
            <a:off x="6893480" y="4906313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a different exploration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CDA1176-9C72-43D0-8C85-D01D4872F723}"/>
              </a:ext>
            </a:extLst>
          </p:cNvPr>
          <p:cNvSpPr txBox="1"/>
          <p:nvPr/>
        </p:nvSpPr>
        <p:spPr>
          <a:xfrm>
            <a:off x="6886353" y="4898715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it a bunch of times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7CADB3-C873-41A7-92CF-EDD34B9574A6}"/>
              </a:ext>
            </a:extLst>
          </p:cNvPr>
          <p:cNvSpPr txBox="1"/>
          <p:nvPr/>
        </p:nvSpPr>
        <p:spPr>
          <a:xfrm>
            <a:off x="7075466" y="388862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25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3" grpId="0"/>
      <p:bldP spid="54" grpId="0"/>
      <p:bldP spid="57" grpId="0"/>
      <p:bldP spid="61" grpId="0"/>
      <p:bldP spid="63" grpId="0"/>
      <p:bldP spid="65" grpId="0"/>
      <p:bldP spid="66" grpId="0"/>
      <p:bldP spid="67" grpId="0"/>
      <p:bldP spid="76" grpId="0"/>
      <p:bldP spid="76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9" grpId="0"/>
      <p:bldP spid="89" grpId="1"/>
      <p:bldP spid="90" grpId="0"/>
      <p:bldP spid="90" grpId="1"/>
      <p:bldP spid="91" grpId="0" animBg="1"/>
      <p:bldP spid="92" grpId="0" animBg="1"/>
      <p:bldP spid="93" grpId="0" animBg="1"/>
      <p:bldP spid="94" grpId="0" animBg="1"/>
      <p:bldP spid="95" grpId="0"/>
      <p:bldP spid="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AA05-C44C-4016-AD22-3CF02B23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758D-900E-4CE2-A491-FB643139DA91}"/>
              </a:ext>
            </a:extLst>
          </p:cNvPr>
          <p:cNvSpPr txBox="1"/>
          <p:nvPr/>
        </p:nvSpPr>
        <p:spPr>
          <a:xfrm>
            <a:off x="7885321" y="2768293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7D3747-9534-4813-9291-189E5800FB47}"/>
              </a:ext>
            </a:extLst>
          </p:cNvPr>
          <p:cNvCxnSpPr>
            <a:cxnSpLocks/>
          </p:cNvCxnSpPr>
          <p:nvPr/>
        </p:nvCxnSpPr>
        <p:spPr>
          <a:xfrm>
            <a:off x="8947984" y="2951261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2AFEDC-7DDC-45AF-845B-C7E2DC4A389B}"/>
              </a:ext>
            </a:extLst>
          </p:cNvPr>
          <p:cNvCxnSpPr>
            <a:cxnSpLocks/>
          </p:cNvCxnSpPr>
          <p:nvPr/>
        </p:nvCxnSpPr>
        <p:spPr>
          <a:xfrm>
            <a:off x="9986211" y="2946206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B5338-C7A3-4802-BC27-26A3E72F33C7}"/>
              </a:ext>
            </a:extLst>
          </p:cNvPr>
          <p:cNvCxnSpPr>
            <a:cxnSpLocks/>
          </p:cNvCxnSpPr>
          <p:nvPr/>
        </p:nvCxnSpPr>
        <p:spPr>
          <a:xfrm flipH="1">
            <a:off x="9081336" y="4395261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61B6D1-25BF-4166-BC68-C7677D30953F}"/>
              </a:ext>
            </a:extLst>
          </p:cNvPr>
          <p:cNvSpPr txBox="1"/>
          <p:nvPr/>
        </p:nvSpPr>
        <p:spPr>
          <a:xfrm>
            <a:off x="7559527" y="4205540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E3A212-BDC0-499B-A2D2-790BAF51824B}"/>
              </a:ext>
            </a:extLst>
          </p:cNvPr>
          <p:cNvCxnSpPr>
            <a:cxnSpLocks/>
          </p:cNvCxnSpPr>
          <p:nvPr/>
        </p:nvCxnSpPr>
        <p:spPr>
          <a:xfrm>
            <a:off x="6471486" y="4495273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ED61A-DF0E-4A98-86B1-5C945791685D}"/>
              </a:ext>
            </a:extLst>
          </p:cNvPr>
          <p:cNvCxnSpPr>
            <a:cxnSpLocks/>
          </p:cNvCxnSpPr>
          <p:nvPr/>
        </p:nvCxnSpPr>
        <p:spPr>
          <a:xfrm>
            <a:off x="6465332" y="2852738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D8B72-0E85-464D-BC1D-2CC820BEFBFA}"/>
              </a:ext>
            </a:extLst>
          </p:cNvPr>
          <p:cNvCxnSpPr>
            <a:cxnSpLocks/>
          </p:cNvCxnSpPr>
          <p:nvPr/>
        </p:nvCxnSpPr>
        <p:spPr>
          <a:xfrm>
            <a:off x="6471486" y="2852738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37282-A896-4598-BA6F-B9F75100D781}"/>
              </a:ext>
            </a:extLst>
          </p:cNvPr>
          <p:cNvCxnSpPr>
            <a:cxnSpLocks/>
          </p:cNvCxnSpPr>
          <p:nvPr/>
        </p:nvCxnSpPr>
        <p:spPr>
          <a:xfrm>
            <a:off x="6690354" y="4280961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4DC863-A4E1-4598-95C0-3C46CB0AD5BA}"/>
              </a:ext>
            </a:extLst>
          </p:cNvPr>
          <p:cNvCxnSpPr>
            <a:cxnSpLocks/>
          </p:cNvCxnSpPr>
          <p:nvPr/>
        </p:nvCxnSpPr>
        <p:spPr>
          <a:xfrm>
            <a:off x="6681923" y="3090376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DE3353-94CC-4345-AE08-64B2A8425FD3}"/>
              </a:ext>
            </a:extLst>
          </p:cNvPr>
          <p:cNvCxnSpPr>
            <a:cxnSpLocks/>
          </p:cNvCxnSpPr>
          <p:nvPr/>
        </p:nvCxnSpPr>
        <p:spPr>
          <a:xfrm>
            <a:off x="6690354" y="3090376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CD2FFA-C076-403B-B912-ADD13ACE5CA7}"/>
              </a:ext>
            </a:extLst>
          </p:cNvPr>
          <p:cNvSpPr txBox="1"/>
          <p:nvPr/>
        </p:nvSpPr>
        <p:spPr>
          <a:xfrm rot="5400000">
            <a:off x="9776377" y="34692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3A631-8223-4C2A-AB84-D0CAB578AE1F}"/>
              </a:ext>
            </a:extLst>
          </p:cNvPr>
          <p:cNvSpPr txBox="1"/>
          <p:nvPr/>
        </p:nvSpPr>
        <p:spPr>
          <a:xfrm rot="16200000">
            <a:off x="5834710" y="3483539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8AE71F-D879-415D-8B36-768955E28427}"/>
              </a:ext>
            </a:extLst>
          </p:cNvPr>
          <p:cNvSpPr txBox="1"/>
          <p:nvPr/>
        </p:nvSpPr>
        <p:spPr>
          <a:xfrm rot="5400000">
            <a:off x="6535120" y="3483540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15EDC7-8025-457B-AC0D-F6C8814C7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025" y="1938492"/>
                <a:ext cx="6164533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Learning to interact with an environment</a:t>
                </a:r>
              </a:p>
              <a:p>
                <a:pPr lvl="1"/>
                <a:r>
                  <a:rPr lang="en-US" dirty="0"/>
                  <a:t>Robots, games, process control, hyper-parameter tuning</a:t>
                </a:r>
              </a:p>
              <a:p>
                <a:pPr lvl="1"/>
                <a:r>
                  <a:rPr lang="en-US" dirty="0"/>
                  <a:t>With limited human training</a:t>
                </a:r>
              </a:p>
              <a:p>
                <a:pPr lvl="1"/>
                <a:r>
                  <a:rPr lang="en-US" dirty="0"/>
                  <a:t>Where the ‘right thing’ isn’t obvious</a:t>
                </a:r>
              </a:p>
              <a:p>
                <a:endParaRPr lang="en-US" dirty="0"/>
              </a:p>
              <a:p>
                <a:r>
                  <a:rPr lang="en-US" dirty="0"/>
                  <a:t>Supervised Learning:</a:t>
                </a:r>
              </a:p>
              <a:p>
                <a:pPr lvl="1"/>
                <a:r>
                  <a:rPr lang="en-US" b="0" dirty="0"/>
                  <a:t>Goal: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 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Reinforcement Learning:</a:t>
                </a:r>
              </a:p>
              <a:p>
                <a:pPr lvl="1"/>
                <a:r>
                  <a:rPr lang="en-US" dirty="0"/>
                  <a:t>Goal:</a:t>
                </a:r>
              </a:p>
              <a:p>
                <a:pPr marL="914400" lvl="2" indent="0">
                  <a:buNone/>
                </a:pPr>
                <a:r>
                  <a:rPr lang="en-US" dirty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𝑅𝑒𝑤𝑎𝑟𝑑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𝑆𝑡𝑎𝑡𝑒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𝐴𝑐𝑡𝑖𝑜𝑛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𝐼𝑛𝑡𝑒𝑟𝑎𝑐𝑡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𝐴𝑐𝑡𝑖𝑜𝑛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15EDC7-8025-457B-AC0D-F6C8814C7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" y="1938492"/>
                <a:ext cx="6164533" cy="4351338"/>
              </a:xfrm>
              <a:blipFill>
                <a:blip r:embed="rId2"/>
                <a:stretch>
                  <a:fillRect l="-890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2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9AFC-B3EB-479A-8DD3-B0661AA1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32" y="270828"/>
            <a:ext cx="10515600" cy="579255"/>
          </a:xfrm>
        </p:spPr>
        <p:txBody>
          <a:bodyPr>
            <a:normAutofit fontScale="90000"/>
          </a:bodyPr>
          <a:lstStyle/>
          <a:p>
            <a:r>
              <a:rPr lang="en-US" dirty="0"/>
              <a:t>Gym – toolkit for reinforcement learning</a:t>
            </a:r>
          </a:p>
        </p:txBody>
      </p:sp>
      <p:pic>
        <p:nvPicPr>
          <p:cNvPr id="4" name="cartpole-no-reset">
            <a:hlinkClick r:id="" action="ppaction://media"/>
            <a:extLst>
              <a:ext uri="{FF2B5EF4-FFF2-40B4-BE49-F238E27FC236}">
                <a16:creationId xmlns:a16="http://schemas.microsoft.com/office/drawing/2014/main" id="{FA76A407-7B8A-4EAF-BCF1-9E68B12F77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2638" y="1227458"/>
            <a:ext cx="3050292" cy="2033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5B2BD1-A45F-4B19-AB00-4A8B4DBB2E31}"/>
              </a:ext>
            </a:extLst>
          </p:cNvPr>
          <p:cNvSpPr/>
          <p:nvPr/>
        </p:nvSpPr>
        <p:spPr>
          <a:xfrm>
            <a:off x="6007308" y="1097592"/>
            <a:ext cx="526351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F008A"/>
                </a:solidFill>
                <a:latin typeface="Consolas" panose="020B0609020204030204" pitchFamily="49" charset="0"/>
              </a:rPr>
              <a:t>gym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env =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gym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.make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'CartPole-v0'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F008A"/>
                </a:solidFill>
                <a:latin typeface="Consolas" panose="020B0609020204030204" pitchFamily="49" charset="0"/>
              </a:rPr>
              <a:t>random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Your implementation goes here...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GymSupport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trainingIterations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20000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(&lt;Parameters&gt;)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trialNumber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trainingIterations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observation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env.reset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reward = 0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(300):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latin typeface="Consolas" panose="020B0609020204030204" pitchFamily="49" charset="0"/>
              </a:rPr>
              <a:t>env.render</a:t>
            </a:r>
            <a:r>
              <a:rPr lang="en-US" sz="900" dirty="0">
                <a:latin typeface="Consolas" panose="020B0609020204030204" pitchFamily="49" charset="0"/>
              </a:rPr>
              <a:t>()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Comment out to make much faster...</a:t>
            </a:r>
            <a:endParaRPr lang="en-US" sz="900" dirty="0"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qlearner.GetAction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&lt;Parameters&gt;)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oldState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Old state = current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observation, reward,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isDone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info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env.step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(action)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newState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qlearner.ObserveAction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oldState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action,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newState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reward, …)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isDone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(trialNumber%1000) == 0: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print(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trialNumber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reward)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</a:p>
          <a:p>
            <a:endParaRPr lang="en-US" sz="9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Now you have a policy in </a:t>
            </a:r>
            <a:r>
              <a:rPr lang="en-US" sz="900" dirty="0" err="1">
                <a:solidFill>
                  <a:srgbClr val="008000"/>
                </a:solidFill>
                <a:latin typeface="Consolas" panose="020B0609020204030204" pitchFamily="49" charset="0"/>
              </a:rPr>
              <a:t>qlearner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 – use it...</a:t>
            </a:r>
            <a:endParaRPr lang="en-US" sz="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A9E85-C62C-44F2-A95F-942B9F0E3F1E}"/>
              </a:ext>
            </a:extLst>
          </p:cNvPr>
          <p:cNvSpPr/>
          <p:nvPr/>
        </p:nvSpPr>
        <p:spPr>
          <a:xfrm>
            <a:off x="8825758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LatoWeb"/>
              </a:rPr>
              <a:t>https://gym.openai.com/docs/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mountain-random">
            <a:hlinkClick r:id="" action="ppaction://media"/>
            <a:extLst>
              <a:ext uri="{FF2B5EF4-FFF2-40B4-BE49-F238E27FC236}">
                <a16:creationId xmlns:a16="http://schemas.microsoft.com/office/drawing/2014/main" id="{356DD57F-F79B-45BD-9A52-E07B8ED7B0A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2636" y="4093112"/>
            <a:ext cx="3050294" cy="2033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C9EF94-3703-4AD5-84C9-4678E096A6DF}"/>
              </a:ext>
            </a:extLst>
          </p:cNvPr>
          <p:cNvSpPr txBox="1"/>
          <p:nvPr/>
        </p:nvSpPr>
        <p:spPr>
          <a:xfrm>
            <a:off x="1950021" y="3253496"/>
            <a:ext cx="267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Reward +1 per step the pole remains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A38F6-3708-4261-94FD-9E82E173002B}"/>
              </a:ext>
            </a:extLst>
          </p:cNvPr>
          <p:cNvSpPr txBox="1"/>
          <p:nvPr/>
        </p:nvSpPr>
        <p:spPr>
          <a:xfrm>
            <a:off x="2150824" y="6126641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Reward 200 at flag -1 per step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AA6B2-CDA9-46DD-AF31-FBB8CE9E3335}"/>
              </a:ext>
            </a:extLst>
          </p:cNvPr>
          <p:cNvSpPr txBox="1"/>
          <p:nvPr/>
        </p:nvSpPr>
        <p:spPr>
          <a:xfrm>
            <a:off x="2860088" y="943477"/>
            <a:ext cx="715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CartPole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14BEE-F664-42A2-BD41-A9F3841A6FB6}"/>
              </a:ext>
            </a:extLst>
          </p:cNvPr>
          <p:cNvSpPr txBox="1"/>
          <p:nvPr/>
        </p:nvSpPr>
        <p:spPr>
          <a:xfrm>
            <a:off x="2715080" y="381611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MountainCar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28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1D65-AC88-4EDC-97F7-BE76274D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 with </a:t>
            </a:r>
            <a:r>
              <a:rPr lang="en-US" dirty="0" err="1"/>
              <a:t>QLearning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DC6B2-2F1E-497E-A716-379CDDC18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75223" cy="4351338"/>
              </a:xfrm>
            </p:spPr>
            <p:txBody>
              <a:bodyPr/>
              <a:lstStyle/>
              <a:p>
                <a:r>
                  <a:rPr lang="en-US" dirty="0"/>
                  <a:t>State space is continuous</a:t>
                </a:r>
              </a:p>
              <a:p>
                <a:pPr lvl="1"/>
                <a:r>
                  <a:rPr lang="en-US" dirty="0"/>
                  <a:t>Must approximate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by discretizing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Treats states as identities</a:t>
                </a:r>
              </a:p>
              <a:p>
                <a:pPr lvl="1"/>
                <a:r>
                  <a:rPr lang="en-US" dirty="0"/>
                  <a:t>No knowledge of how states relate</a:t>
                </a:r>
              </a:p>
              <a:p>
                <a:pPr lvl="1"/>
                <a:r>
                  <a:rPr lang="en-US" dirty="0"/>
                  <a:t>Requires many iterations to fill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Converging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can be difficult with randomized transitions/rewards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DC6B2-2F1E-497E-A716-379CDDC18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75223" cy="4351338"/>
              </a:xfrm>
              <a:blipFill>
                <a:blip r:embed="rId2"/>
                <a:stretch>
                  <a:fillRect l="-2043" t="-2241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071D76D-4FF7-4BD1-B65E-D0BF8E697E00}"/>
              </a:ext>
            </a:extLst>
          </p:cNvPr>
          <p:cNvSpPr/>
          <p:nvPr/>
        </p:nvSpPr>
        <p:spPr>
          <a:xfrm>
            <a:off x="7214016" y="3264681"/>
            <a:ext cx="4139784" cy="1200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Menlo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</a:t>
            </a:r>
            <a:r>
              <a:rPr lang="en-US" b="1" dirty="0" err="1">
                <a:solidFill>
                  <a:srgbClr val="333333"/>
                </a:solidFill>
                <a:latin typeface="Menlo"/>
              </a:rPr>
              <a:t>env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.observation_space.high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)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#&gt;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array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([ 2.4 , inf, 0.20943951, inf])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</a:t>
            </a:r>
            <a:r>
              <a:rPr lang="en-US" b="1" dirty="0" err="1">
                <a:solidFill>
                  <a:srgbClr val="333333"/>
                </a:solidFill>
                <a:latin typeface="Menlo"/>
              </a:rPr>
              <a:t>env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.observation_space.low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)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#&gt;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array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([-2.4 , -inf, -0.20943951, -inf])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0AC7-63EB-4E41-AF6B-65C2A179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04"/>
            <a:ext cx="10515600" cy="956809"/>
          </a:xfrm>
        </p:spPr>
        <p:txBody>
          <a:bodyPr>
            <a:normAutofit/>
          </a:bodyPr>
          <a:lstStyle/>
          <a:p>
            <a:r>
              <a:rPr lang="en-US" dirty="0"/>
              <a:t>Policy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3DB2-D789-4DA5-AA57-9E36EDA4D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76" y="1836511"/>
                <a:ext cx="549069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Q-learning -&gt; learn a value function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an estimate of the expected discounted reward of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Performance time: take the action that has the highest estimated value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Policy Gradient -&gt; learn policy directly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Performance time: choose action according </a:t>
                </a:r>
                <a:r>
                  <a:rPr lang="en-US"/>
                  <a:t>to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3DB2-D789-4DA5-AA57-9E36EDA4D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76" y="1836511"/>
                <a:ext cx="5490695" cy="4351338"/>
              </a:xfrm>
              <a:blipFill>
                <a:blip r:embed="rId2"/>
                <a:stretch>
                  <a:fillRect l="-1776" t="-2101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pong from pixels images">
            <a:extLst>
              <a:ext uri="{FF2B5EF4-FFF2-40B4-BE49-F238E27FC236}">
                <a16:creationId xmlns:a16="http://schemas.microsoft.com/office/drawing/2014/main" id="{35934A76-4B5F-40C4-BA5A-8743C827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9180"/>
            <a:ext cx="5490695" cy="24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91A9F2-0C7B-4E9B-87FB-926BF214B7BD}"/>
              </a:ext>
            </a:extLst>
          </p:cNvPr>
          <p:cNvSpPr/>
          <p:nvPr/>
        </p:nvSpPr>
        <p:spPr>
          <a:xfrm>
            <a:off x="5508171" y="6488668"/>
            <a:ext cx="632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from: https://www.youtube.com/watch?v=tqrcjHuNdmQ</a:t>
            </a:r>
          </a:p>
        </p:txBody>
      </p:sp>
      <p:pic>
        <p:nvPicPr>
          <p:cNvPr id="2050" name="Picture 2" descr="http://karpathy.github.io/assets/rl/pong.gif">
            <a:extLst>
              <a:ext uri="{FF2B5EF4-FFF2-40B4-BE49-F238E27FC236}">
                <a16:creationId xmlns:a16="http://schemas.microsoft.com/office/drawing/2014/main" id="{AD64FB2F-68C8-4DD2-8553-1998BBA1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07" y="497606"/>
            <a:ext cx="3300585" cy="17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C216-8A87-4A38-A2A4-668E213A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417124-58BC-497F-818A-E322AE8FD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410" y="2141537"/>
                <a:ext cx="483842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Receive a frame</a:t>
                </a:r>
              </a:p>
              <a:p>
                <a:r>
                  <a:rPr lang="en-US" sz="2000" dirty="0"/>
                  <a:t>Forward propagate to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𝑎𝑐𝑡𝑖𝑜𝑛𝑠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Select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by sampling 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𝑎𝑐𝑡𝑖𝑜𝑛𝑠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Find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000" dirty="0"/>
                  <a:t>that makes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more likely – store it</a:t>
                </a:r>
              </a:p>
              <a:p>
                <a:r>
                  <a:rPr lang="en-US" sz="2000" dirty="0"/>
                  <a:t>Play the rest of the game</a:t>
                </a:r>
              </a:p>
              <a:p>
                <a:pPr lvl="1"/>
                <a:r>
                  <a:rPr lang="en-US" sz="1800" dirty="0"/>
                  <a:t>If won, take a step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If lost, take a step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417124-58BC-497F-818A-E322AE8FD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410" y="2141537"/>
                <a:ext cx="4838423" cy="4351338"/>
              </a:xfrm>
              <a:blipFill>
                <a:blip r:embed="rId2"/>
                <a:stretch>
                  <a:fillRect l="-1134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pong from pixels images">
            <a:extLst>
              <a:ext uri="{FF2B5EF4-FFF2-40B4-BE49-F238E27FC236}">
                <a16:creationId xmlns:a16="http://schemas.microsoft.com/office/drawing/2014/main" id="{04B1ED42-4126-4A0B-8BB8-ACDEF3B8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96" y="871033"/>
            <a:ext cx="4673831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pathy.github.io/assets/rl/episodes.png">
            <a:extLst>
              <a:ext uri="{FF2B5EF4-FFF2-40B4-BE49-F238E27FC236}">
                <a16:creationId xmlns:a16="http://schemas.microsoft.com/office/drawing/2014/main" id="{FBE02727-FB78-42A7-9CA1-42F4B21C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69" y="4064324"/>
            <a:ext cx="5447084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AA80B-FC90-423E-B966-69D5247B3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922" y="3144412"/>
            <a:ext cx="5719645" cy="31352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68EF3-44E2-45E2-A401-5E4C34BD4B5A}"/>
              </a:ext>
            </a:extLst>
          </p:cNvPr>
          <p:cNvCxnSpPr/>
          <p:nvPr/>
        </p:nvCxnSpPr>
        <p:spPr>
          <a:xfrm flipH="1">
            <a:off x="5132833" y="4700016"/>
            <a:ext cx="2319527" cy="13533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348CA-9C22-4084-9F20-68D3A25DA4F6}"/>
                  </a:ext>
                </a:extLst>
              </p:cNvPr>
              <p:cNvSpPr txBox="1"/>
              <p:nvPr/>
            </p:nvSpPr>
            <p:spPr>
              <a:xfrm>
                <a:off x="3584448" y="5969818"/>
                <a:ext cx="1891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per action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348CA-9C22-4084-9F20-68D3A25D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48" y="5969818"/>
                <a:ext cx="1891928" cy="369332"/>
              </a:xfrm>
              <a:prstGeom prst="rect">
                <a:avLst/>
              </a:prstGeom>
              <a:blipFill>
                <a:blip r:embed="rId6"/>
                <a:stretch>
                  <a:fillRect l="-2581" t="-8197" r="-22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15E3B-3B3B-4B93-A34A-B2C3DD66551B}"/>
                  </a:ext>
                </a:extLst>
              </p:cNvPr>
              <p:cNvSpPr txBox="1"/>
              <p:nvPr/>
            </p:nvSpPr>
            <p:spPr>
              <a:xfrm>
                <a:off x="9769328" y="6192069"/>
                <a:ext cx="19736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step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in correct direction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15E3B-3B3B-4B93-A34A-B2C3DD665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328" y="6192069"/>
                <a:ext cx="1973682" cy="646331"/>
              </a:xfrm>
              <a:prstGeom prst="rect">
                <a:avLst/>
              </a:prstGeom>
              <a:blipFill>
                <a:blip r:embed="rId7"/>
                <a:stretch>
                  <a:fillRect l="-2786" t="-5660" r="-247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4699AF-0BA7-40E3-AE1F-24C8B38D233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10756169" y="5431536"/>
            <a:ext cx="597631" cy="7605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3455-B66B-4985-B12A-DC0CD9BC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 – reward shaping</a:t>
            </a:r>
          </a:p>
        </p:txBody>
      </p:sp>
      <p:pic>
        <p:nvPicPr>
          <p:cNvPr id="7" name="Picture 4" descr="http://karpathy.github.io/assets/rl/episodes.png">
            <a:extLst>
              <a:ext uri="{FF2B5EF4-FFF2-40B4-BE49-F238E27FC236}">
                <a16:creationId xmlns:a16="http://schemas.microsoft.com/office/drawing/2014/main" id="{87CFE38F-63C1-4CEA-AFAC-A6838CD6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27" y="3463480"/>
            <a:ext cx="5447084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30283C4-379A-4671-A1BD-51265976C791}"/>
              </a:ext>
            </a:extLst>
          </p:cNvPr>
          <p:cNvSpPr/>
          <p:nvPr/>
        </p:nvSpPr>
        <p:spPr>
          <a:xfrm>
            <a:off x="5222675" y="2731008"/>
            <a:ext cx="2404872" cy="4114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More important to outcome</a:t>
            </a:r>
          </a:p>
        </p:txBody>
      </p:sp>
      <p:pic>
        <p:nvPicPr>
          <p:cNvPr id="11" name="Picture 4" descr="http://karpathy.github.io/assets/rl/episodes.png">
            <a:extLst>
              <a:ext uri="{FF2B5EF4-FFF2-40B4-BE49-F238E27FC236}">
                <a16:creationId xmlns:a16="http://schemas.microsoft.com/office/drawing/2014/main" id="{4488E8D4-7053-4422-BFF8-C923BC18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0"/>
          <a:stretch/>
        </p:blipFill>
        <p:spPr bwMode="auto">
          <a:xfrm>
            <a:off x="2898648" y="3454336"/>
            <a:ext cx="3526463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C6011C-826C-44CF-8288-3DE50F7BC036}"/>
              </a:ext>
            </a:extLst>
          </p:cNvPr>
          <p:cNvSpPr/>
          <p:nvPr/>
        </p:nvSpPr>
        <p:spPr>
          <a:xfrm flipH="1">
            <a:off x="1947672" y="2714244"/>
            <a:ext cx="2404872" cy="4114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Less important to outcome</a:t>
            </a:r>
          </a:p>
        </p:txBody>
      </p:sp>
      <p:pic>
        <p:nvPicPr>
          <p:cNvPr id="13" name="Picture 4" descr="http://karpathy.github.io/assets/rl/episodes.png">
            <a:extLst>
              <a:ext uri="{FF2B5EF4-FFF2-40B4-BE49-F238E27FC236}">
                <a16:creationId xmlns:a16="http://schemas.microsoft.com/office/drawing/2014/main" id="{7DC02E3E-21A1-4AE1-916B-B8D2A90C4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0"/>
          <a:stretch/>
        </p:blipFill>
        <p:spPr bwMode="auto">
          <a:xfrm>
            <a:off x="-524256" y="3463480"/>
            <a:ext cx="3526463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46ED91-4DAB-431C-8A27-59F83F7F16B9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9296517" y="2122277"/>
            <a:ext cx="441843" cy="11146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9D7A5E-88C2-4461-8EDE-66B19E6794BB}"/>
              </a:ext>
            </a:extLst>
          </p:cNvPr>
          <p:cNvSpPr txBox="1"/>
          <p:nvPr/>
        </p:nvSpPr>
        <p:spPr>
          <a:xfrm>
            <a:off x="7903698" y="1752945"/>
            <a:ext cx="278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relevant to outcome(?)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DE5BC1-CCA5-4F04-8ADE-8CAB21526600}"/>
              </a:ext>
            </a:extLst>
          </p:cNvPr>
          <p:cNvSpPr/>
          <p:nvPr/>
        </p:nvSpPr>
        <p:spPr>
          <a:xfrm>
            <a:off x="9153144" y="3125724"/>
            <a:ext cx="1911096" cy="2497836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AA05-C44C-4016-AD22-3CF02B23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758D-900E-4CE2-A491-FB643139DA91}"/>
              </a:ext>
            </a:extLst>
          </p:cNvPr>
          <p:cNvSpPr txBox="1"/>
          <p:nvPr/>
        </p:nvSpPr>
        <p:spPr>
          <a:xfrm>
            <a:off x="8883578" y="1131616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7D3747-9534-4813-9291-189E5800FB47}"/>
              </a:ext>
            </a:extLst>
          </p:cNvPr>
          <p:cNvCxnSpPr>
            <a:cxnSpLocks/>
          </p:cNvCxnSpPr>
          <p:nvPr/>
        </p:nvCxnSpPr>
        <p:spPr>
          <a:xfrm>
            <a:off x="9946241" y="1314584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2AFEDC-7DDC-45AF-845B-C7E2DC4A389B}"/>
              </a:ext>
            </a:extLst>
          </p:cNvPr>
          <p:cNvCxnSpPr>
            <a:cxnSpLocks/>
          </p:cNvCxnSpPr>
          <p:nvPr/>
        </p:nvCxnSpPr>
        <p:spPr>
          <a:xfrm>
            <a:off x="10984468" y="1309529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B5338-C7A3-4802-BC27-26A3E72F33C7}"/>
              </a:ext>
            </a:extLst>
          </p:cNvPr>
          <p:cNvCxnSpPr>
            <a:cxnSpLocks/>
          </p:cNvCxnSpPr>
          <p:nvPr/>
        </p:nvCxnSpPr>
        <p:spPr>
          <a:xfrm flipH="1">
            <a:off x="10079593" y="2758584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61B6D1-25BF-4166-BC68-C7677D30953F}"/>
              </a:ext>
            </a:extLst>
          </p:cNvPr>
          <p:cNvSpPr txBox="1"/>
          <p:nvPr/>
        </p:nvSpPr>
        <p:spPr>
          <a:xfrm>
            <a:off x="8557784" y="2568863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E3A212-BDC0-499B-A2D2-790BAF51824B}"/>
              </a:ext>
            </a:extLst>
          </p:cNvPr>
          <p:cNvCxnSpPr>
            <a:cxnSpLocks/>
          </p:cNvCxnSpPr>
          <p:nvPr/>
        </p:nvCxnSpPr>
        <p:spPr>
          <a:xfrm>
            <a:off x="7469743" y="2858596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ED61A-DF0E-4A98-86B1-5C945791685D}"/>
              </a:ext>
            </a:extLst>
          </p:cNvPr>
          <p:cNvCxnSpPr>
            <a:cxnSpLocks/>
          </p:cNvCxnSpPr>
          <p:nvPr/>
        </p:nvCxnSpPr>
        <p:spPr>
          <a:xfrm>
            <a:off x="7463589" y="1216061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D8B72-0E85-464D-BC1D-2CC820BEFBFA}"/>
              </a:ext>
            </a:extLst>
          </p:cNvPr>
          <p:cNvCxnSpPr>
            <a:cxnSpLocks/>
          </p:cNvCxnSpPr>
          <p:nvPr/>
        </p:nvCxnSpPr>
        <p:spPr>
          <a:xfrm>
            <a:off x="7469743" y="1216061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37282-A896-4598-BA6F-B9F75100D781}"/>
              </a:ext>
            </a:extLst>
          </p:cNvPr>
          <p:cNvCxnSpPr>
            <a:cxnSpLocks/>
          </p:cNvCxnSpPr>
          <p:nvPr/>
        </p:nvCxnSpPr>
        <p:spPr>
          <a:xfrm>
            <a:off x="7688611" y="2644284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4DC863-A4E1-4598-95C0-3C46CB0AD5BA}"/>
              </a:ext>
            </a:extLst>
          </p:cNvPr>
          <p:cNvCxnSpPr>
            <a:cxnSpLocks/>
          </p:cNvCxnSpPr>
          <p:nvPr/>
        </p:nvCxnSpPr>
        <p:spPr>
          <a:xfrm>
            <a:off x="7680180" y="1453699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DE3353-94CC-4345-AE08-64B2A8425FD3}"/>
              </a:ext>
            </a:extLst>
          </p:cNvPr>
          <p:cNvCxnSpPr>
            <a:cxnSpLocks/>
          </p:cNvCxnSpPr>
          <p:nvPr/>
        </p:nvCxnSpPr>
        <p:spPr>
          <a:xfrm>
            <a:off x="7688611" y="1453699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CD2FFA-C076-403B-B912-ADD13ACE5CA7}"/>
              </a:ext>
            </a:extLst>
          </p:cNvPr>
          <p:cNvSpPr txBox="1"/>
          <p:nvPr/>
        </p:nvSpPr>
        <p:spPr>
          <a:xfrm rot="5400000">
            <a:off x="10774634" y="183257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3A631-8223-4C2A-AB84-D0CAB578AE1F}"/>
              </a:ext>
            </a:extLst>
          </p:cNvPr>
          <p:cNvSpPr txBox="1"/>
          <p:nvPr/>
        </p:nvSpPr>
        <p:spPr>
          <a:xfrm rot="16200000">
            <a:off x="6832967" y="1846862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8AE71F-D879-415D-8B36-768955E28427}"/>
              </a:ext>
            </a:extLst>
          </p:cNvPr>
          <p:cNvSpPr txBox="1"/>
          <p:nvPr/>
        </p:nvSpPr>
        <p:spPr>
          <a:xfrm rot="5400000">
            <a:off x="7533377" y="184686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9333EE7-07EF-4F62-8315-616E735ABE44}"/>
              </a:ext>
            </a:extLst>
          </p:cNvPr>
          <p:cNvSpPr txBox="1">
            <a:spLocks/>
          </p:cNvSpPr>
          <p:nvPr/>
        </p:nvSpPr>
        <p:spPr>
          <a:xfrm>
            <a:off x="260828" y="4375348"/>
            <a:ext cx="6164533" cy="211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A229C-7B69-4305-AC28-C17CC4B0FDB7}"/>
              </a:ext>
            </a:extLst>
          </p:cNvPr>
          <p:cNvSpPr/>
          <p:nvPr/>
        </p:nvSpPr>
        <p:spPr>
          <a:xfrm>
            <a:off x="501292" y="4721923"/>
            <a:ext cx="459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episode can end without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is a ‘narrow’ path to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are many states and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CD9C77-F949-438A-AA96-65A2AA64CE6A}"/>
                  </a:ext>
                </a:extLst>
              </p:cNvPr>
              <p:cNvSpPr/>
              <p:nvPr/>
            </p:nvSpPr>
            <p:spPr>
              <a:xfrm>
                <a:off x="6719892" y="3890220"/>
                <a:ext cx="5278110" cy="1763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(Simple) Approaches: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Q-Learning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-&gt; discounted reward of 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Policy Gradients -&gt; Probability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Reward Shaping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Memory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Lots of parameter tweaking…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CD9C77-F949-438A-AA96-65A2AA64C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92" y="3890220"/>
                <a:ext cx="5278110" cy="1763624"/>
              </a:xfrm>
              <a:prstGeom prst="rect">
                <a:avLst/>
              </a:prstGeom>
              <a:blipFill>
                <a:blip r:embed="rId2"/>
                <a:stretch>
                  <a:fillRect l="-924" t="-1730" b="-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A91F43-5D52-406E-B6B3-973E8E31F829}"/>
                  </a:ext>
                </a:extLst>
              </p:cNvPr>
              <p:cNvSpPr/>
              <p:nvPr/>
            </p:nvSpPr>
            <p:spPr>
              <a:xfrm>
                <a:off x="501292" y="1462501"/>
                <a:ext cx="6158378" cy="1200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Reinforcement Learning: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Goal: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𝑅𝑒𝑤𝑎𝑟𝑑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𝑆𝑡𝑎𝑡𝑒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𝐴𝑐𝑡𝑖𝑜𝑛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𝑅𝑒𝑤𝑎𝑟𝑑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𝐼𝑛𝑡𝑒𝑟𝑎𝑐𝑡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𝐴𝑐𝑡𝑖𝑜𝑛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A91F43-5D52-406E-B6B3-973E8E31F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2" y="1462501"/>
                <a:ext cx="6158378" cy="1200585"/>
              </a:xfrm>
              <a:prstGeom prst="rect">
                <a:avLst/>
              </a:prstGeom>
              <a:blipFill>
                <a:blip r:embed="rId3"/>
                <a:stretch>
                  <a:fillRect l="-792" t="-1421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4EB5CF7-467C-4FCC-AA97-CC5468FD0E3E}"/>
              </a:ext>
            </a:extLst>
          </p:cNvPr>
          <p:cNvSpPr/>
          <p:nvPr/>
        </p:nvSpPr>
        <p:spPr>
          <a:xfrm>
            <a:off x="501292" y="3092340"/>
            <a:ext cx="527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Many (awesome) recent successes: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Surpassing humans at difficult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Doing it with (essentially) zero human knowledge</a:t>
            </a:r>
          </a:p>
        </p:txBody>
      </p:sp>
    </p:spTree>
    <p:extLst>
      <p:ext uri="{BB962C8B-B14F-4D97-AF65-F5344CB8AC3E}">
        <p14:creationId xmlns:p14="http://schemas.microsoft.com/office/powerpoint/2010/main" val="10231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F4BC-A53A-43EB-B23A-E1DE09A9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42"/>
            <a:ext cx="10515600" cy="831917"/>
          </a:xfrm>
        </p:spPr>
        <p:txBody>
          <a:bodyPr>
            <a:normAutofit/>
          </a:bodyPr>
          <a:lstStyle/>
          <a:p>
            <a:r>
              <a:rPr lang="en-US" dirty="0"/>
              <a:t>TD-Gammon – </a:t>
            </a:r>
            <a:r>
              <a:rPr lang="en-US" dirty="0" err="1"/>
              <a:t>Tesauro</a:t>
            </a:r>
            <a:r>
              <a:rPr lang="en-US" dirty="0"/>
              <a:t> ~1995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05D40-4FA5-4D8D-B2D7-DAB6CBD3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4815"/>
            <a:ext cx="4013200" cy="5357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59803-1713-493D-ADD9-20AAE5E9844D}"/>
              </a:ext>
            </a:extLst>
          </p:cNvPr>
          <p:cNvSpPr txBox="1"/>
          <p:nvPr/>
        </p:nvSpPr>
        <p:spPr>
          <a:xfrm>
            <a:off x="4301776" y="381662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P(win)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208BD8-9C8A-4F72-B13A-399F4790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318" y="1825625"/>
            <a:ext cx="482148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Neural Net with 80 hidden units, initialize to random weights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move based on network estimate &amp; shallow search</a:t>
            </a:r>
          </a:p>
          <a:p>
            <a:endParaRPr lang="en-US" dirty="0"/>
          </a:p>
          <a:p>
            <a:r>
              <a:rPr lang="en-US" dirty="0"/>
              <a:t>Learn by playing against itself</a:t>
            </a:r>
          </a:p>
          <a:p>
            <a:endParaRPr lang="en-US" dirty="0"/>
          </a:p>
          <a:p>
            <a:r>
              <a:rPr lang="en-US" dirty="0"/>
              <a:t>1.5 million games of training</a:t>
            </a:r>
            <a:br>
              <a:rPr lang="en-US" dirty="0"/>
            </a:br>
            <a:r>
              <a:rPr lang="en-US" dirty="0"/>
              <a:t>	</a:t>
            </a:r>
            <a:r>
              <a:rPr lang="en-US" sz="1900" dirty="0"/>
              <a:t>-&gt; competitive with world class players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13C39-5750-4284-8FDC-E6A35D1672A7}"/>
              </a:ext>
            </a:extLst>
          </p:cNvPr>
          <p:cNvSpPr txBox="1"/>
          <p:nvPr/>
        </p:nvSpPr>
        <p:spPr>
          <a:xfrm>
            <a:off x="9201751" y="219372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Board State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Win or Lose</a:t>
            </a:r>
          </a:p>
        </p:txBody>
      </p:sp>
    </p:spTree>
    <p:extLst>
      <p:ext uri="{BB962C8B-B14F-4D97-AF65-F5344CB8AC3E}">
        <p14:creationId xmlns:p14="http://schemas.microsoft.com/office/powerpoint/2010/main" val="14639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D49B-BF36-4361-BD45-CD6AC0A5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Atari 2600 games</a:t>
            </a:r>
          </a:p>
        </p:txBody>
      </p:sp>
      <p:pic>
        <p:nvPicPr>
          <p:cNvPr id="1026" name="Picture 2" descr="Image result for pong from pixels images">
            <a:extLst>
              <a:ext uri="{FF2B5EF4-FFF2-40B4-BE49-F238E27FC236}">
                <a16:creationId xmlns:a16="http://schemas.microsoft.com/office/drawing/2014/main" id="{C41C99F8-0DA3-482F-A51F-565E215823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5" y="1811774"/>
            <a:ext cx="5490695" cy="24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BE9C6A-9BC1-40D8-B3F3-42484584FFD3}"/>
              </a:ext>
            </a:extLst>
          </p:cNvPr>
          <p:cNvSpPr/>
          <p:nvPr/>
        </p:nvSpPr>
        <p:spPr>
          <a:xfrm>
            <a:off x="2242679" y="6483112"/>
            <a:ext cx="7351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https://storage.googleapis.com/deepmind-media/dqn/DQNNaturePaper.pdf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F7C49-0889-4BC7-9702-38BE4349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064"/>
            <a:ext cx="5080000" cy="59297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446DF3-D5D0-457F-80A6-832C63C2E084}"/>
              </a:ext>
            </a:extLst>
          </p:cNvPr>
          <p:cNvSpPr txBox="1">
            <a:spLocks/>
          </p:cNvSpPr>
          <p:nvPr/>
        </p:nvSpPr>
        <p:spPr>
          <a:xfrm>
            <a:off x="578278" y="4622800"/>
            <a:ext cx="4821481" cy="150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Same model/parameters for ~50 games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73376-CE63-40B3-B80F-248A010FEB16}"/>
              </a:ext>
            </a:extLst>
          </p:cNvPr>
          <p:cNvSpPr txBox="1"/>
          <p:nvPr/>
        </p:nvSpPr>
        <p:spPr>
          <a:xfrm>
            <a:off x="9180379" y="1990420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Raw Pixels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Game Score</a:t>
            </a:r>
          </a:p>
        </p:txBody>
      </p:sp>
    </p:spTree>
    <p:extLst>
      <p:ext uri="{BB962C8B-B14F-4D97-AF65-F5344CB8AC3E}">
        <p14:creationId xmlns:p14="http://schemas.microsoft.com/office/powerpoint/2010/main" val="37240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5A40-7B75-4630-A3AE-72D99285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004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Robotics and </a:t>
            </a:r>
            <a:br>
              <a:rPr lang="en-US" dirty="0"/>
            </a:br>
            <a:r>
              <a:rPr lang="en-US" dirty="0"/>
              <a:t>Locomotion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A9712-3386-4DC8-B987-58D4E8D10B36}"/>
              </a:ext>
            </a:extLst>
          </p:cNvPr>
          <p:cNvSpPr/>
          <p:nvPr/>
        </p:nvSpPr>
        <p:spPr>
          <a:xfrm>
            <a:off x="4056731" y="6488668"/>
            <a:ext cx="48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2017 paper https://arxiv.org/pdf/1707.02286.pdf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FD74E0-425F-4C53-96B0-368466C87508}"/>
              </a:ext>
            </a:extLst>
          </p:cNvPr>
          <p:cNvSpPr/>
          <p:nvPr/>
        </p:nvSpPr>
        <p:spPr>
          <a:xfrm>
            <a:off x="7371397" y="6017399"/>
            <a:ext cx="2738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https://youtu.be/hx_bgoTF7bs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8CDB3-AC8D-4220-8999-BC60648B31C3}"/>
              </a:ext>
            </a:extLst>
          </p:cNvPr>
          <p:cNvSpPr txBox="1"/>
          <p:nvPr/>
        </p:nvSpPr>
        <p:spPr>
          <a:xfrm>
            <a:off x="635266" y="3172907"/>
            <a:ext cx="3147462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</a:t>
            </a:r>
          </a:p>
          <a:p>
            <a:r>
              <a:rPr lang="en-US" dirty="0"/>
              <a:t>     Joint States/Velocities</a:t>
            </a:r>
          </a:p>
          <a:p>
            <a:r>
              <a:rPr lang="en-US" dirty="0"/>
              <a:t>     Accelerometer/Gyroscope</a:t>
            </a:r>
          </a:p>
          <a:p>
            <a:r>
              <a:rPr lang="en-US" dirty="0"/>
              <a:t>     Terrain</a:t>
            </a:r>
          </a:p>
          <a:p>
            <a:r>
              <a:rPr lang="en-US" dirty="0"/>
              <a:t>Actions: Apply Torque to Joints</a:t>
            </a:r>
          </a:p>
          <a:p>
            <a:r>
              <a:rPr lang="en-US" dirty="0"/>
              <a:t>Reward: Velocity – { stuff 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EA3A3-E894-4635-B513-41C5B97B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6" y="146313"/>
            <a:ext cx="6100763" cy="1718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8FE56-901A-43D6-AC41-0512E793E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03" y="4086805"/>
            <a:ext cx="2096211" cy="1538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81CEC-0ED8-4AED-93E9-E29E99366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51" y="2213337"/>
            <a:ext cx="2096211" cy="1538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9B93E4-943B-493A-8D2E-2B1FFDEFC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0" y="2948767"/>
            <a:ext cx="2062100" cy="1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34F5-825B-4C1F-BFCD-F81F0709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dirty="0"/>
              <a:t>Alpha Go</a:t>
            </a:r>
          </a:p>
        </p:txBody>
      </p:sp>
      <p:pic>
        <p:nvPicPr>
          <p:cNvPr id="2050" name="Picture 2" descr="Image result for alpha go zero image">
            <a:extLst>
              <a:ext uri="{FF2B5EF4-FFF2-40B4-BE49-F238E27FC236}">
                <a16:creationId xmlns:a16="http://schemas.microsoft.com/office/drawing/2014/main" id="{A171C1B4-49DF-4F97-8169-B5FC4230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0" y="3331543"/>
            <a:ext cx="2802580" cy="28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lpha go zero image">
            <a:extLst>
              <a:ext uri="{FF2B5EF4-FFF2-40B4-BE49-F238E27FC236}">
                <a16:creationId xmlns:a16="http://schemas.microsoft.com/office/drawing/2014/main" id="{D0E5AA5B-1439-4C37-B4D5-353350A87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4" y="3387780"/>
            <a:ext cx="4749181" cy="29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6B14EB-2F49-49D9-AE44-298811A68385}"/>
              </a:ext>
            </a:extLst>
          </p:cNvPr>
          <p:cNvSpPr txBox="1">
            <a:spLocks/>
          </p:cNvSpPr>
          <p:nvPr/>
        </p:nvSpPr>
        <p:spPr>
          <a:xfrm>
            <a:off x="323332" y="1255396"/>
            <a:ext cx="5402219" cy="2132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Learning how to beat humans at ‘hard’ games (search space too big)</a:t>
            </a:r>
          </a:p>
          <a:p>
            <a:endParaRPr lang="en-US" sz="2000" dirty="0"/>
          </a:p>
          <a:p>
            <a:r>
              <a:rPr lang="en-US" sz="2000" dirty="0"/>
              <a:t>Far surpasses (Human) Supervised learning </a:t>
            </a:r>
          </a:p>
          <a:p>
            <a:endParaRPr lang="en-US" sz="2000" dirty="0"/>
          </a:p>
          <a:p>
            <a:r>
              <a:rPr lang="en-US" sz="2000" dirty="0"/>
              <a:t>Algorithm learned to outplay humans at chess in 24 hours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6DB5A-44E5-4695-9D0C-741630BB0C11}"/>
              </a:ext>
            </a:extLst>
          </p:cNvPr>
          <p:cNvSpPr txBox="1"/>
          <p:nvPr/>
        </p:nvSpPr>
        <p:spPr>
          <a:xfrm>
            <a:off x="9509120" y="365125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Board State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Win or Lose</a:t>
            </a:r>
          </a:p>
        </p:txBody>
      </p:sp>
      <p:pic>
        <p:nvPicPr>
          <p:cNvPr id="1026" name="Picture 2" descr="Image result for picture of a go board">
            <a:extLst>
              <a:ext uri="{FF2B5EF4-FFF2-40B4-BE49-F238E27FC236}">
                <a16:creationId xmlns:a16="http://schemas.microsoft.com/office/drawing/2014/main" id="{63149B92-BAAA-4566-9065-642B4782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4" y="1199159"/>
            <a:ext cx="2137782" cy="2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CE66A6-9220-4AE6-A7FF-2DE0C4B7FEC2}"/>
              </a:ext>
            </a:extLst>
          </p:cNvPr>
          <p:cNvSpPr/>
          <p:nvPr/>
        </p:nvSpPr>
        <p:spPr>
          <a:xfrm>
            <a:off x="2780713" y="6492875"/>
            <a:ext cx="684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https://deepmind.com/documents/119/agz_unformatted_nature.pdf</a:t>
            </a:r>
          </a:p>
        </p:txBody>
      </p:sp>
    </p:spTree>
    <p:extLst>
      <p:ext uri="{BB962C8B-B14F-4D97-AF65-F5344CB8AC3E}">
        <p14:creationId xmlns:p14="http://schemas.microsoft.com/office/powerpoint/2010/main" val="30851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2871-5ED5-431C-AF59-5255F1BD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Reinforcement Learning is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E935E-1F02-4F02-A220-4355E5ADA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Delayed Reward</a:t>
            </a:r>
          </a:p>
          <a:p>
            <a:endParaRPr lang="en-US" dirty="0"/>
          </a:p>
          <a:p>
            <a:r>
              <a:rPr lang="en-US" dirty="0"/>
              <a:t>Agent chooses training data</a:t>
            </a:r>
          </a:p>
          <a:p>
            <a:endParaRPr lang="en-US" dirty="0"/>
          </a:p>
          <a:p>
            <a:r>
              <a:rPr lang="en-US" dirty="0"/>
              <a:t>Explore vs Exploit (Life long learning)</a:t>
            </a:r>
          </a:p>
          <a:p>
            <a:endParaRPr lang="en-US" dirty="0"/>
          </a:p>
          <a:p>
            <a:r>
              <a:rPr lang="en-US" dirty="0"/>
              <a:t>Very different terminology (can be confusing)</a:t>
            </a:r>
          </a:p>
        </p:txBody>
      </p:sp>
    </p:spTree>
    <p:extLst>
      <p:ext uri="{BB962C8B-B14F-4D97-AF65-F5344CB8AC3E}">
        <p14:creationId xmlns:p14="http://schemas.microsoft.com/office/powerpoint/2010/main" val="21172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C298-D369-4712-80A2-F47FED62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for (simple) 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E729-F746-4BED-B8BC-BFA8B2663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Markov Decision Process (environment)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Discrete-time stochastic control process</a:t>
                </a:r>
              </a:p>
              <a:p>
                <a:endParaRPr lang="en-US" dirty="0"/>
              </a:p>
              <a:p>
                <a:r>
                  <a:rPr lang="en-US" dirty="0"/>
                  <a:t>Each time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Moves to new state with probability: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Every outcome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Nothing depends on previous states/actions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55" t="-3808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F82AD-B38A-4DEB-9A4E-27399C01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Policy</a:t>
            </a:r>
          </a:p>
          <a:p>
            <a:r>
              <a:rPr lang="en-US" dirty="0"/>
              <a:t>(agent’s 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199" y="2505075"/>
                <a:ext cx="5357813" cy="368458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action to take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 maximize: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– Tradeoff immediate vs future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199" y="2505075"/>
                <a:ext cx="5357813" cy="3684588"/>
              </a:xfrm>
              <a:blipFill>
                <a:blip r:embed="rId4"/>
                <a:stretch>
                  <a:fillRect l="-1479" t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D426228-B904-4332-A168-50084FD133AD}"/>
              </a:ext>
            </a:extLst>
          </p:cNvPr>
          <p:cNvSpPr txBox="1"/>
          <p:nvPr/>
        </p:nvSpPr>
        <p:spPr>
          <a:xfrm>
            <a:off x="8474572" y="4347369"/>
            <a:ext cx="3554719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of moving to each state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9C76A-D6C8-41AC-A0DB-9B4D8DE3A1FB}"/>
              </a:ext>
            </a:extLst>
          </p:cNvPr>
          <p:cNvCxnSpPr>
            <a:cxnSpLocks/>
          </p:cNvCxnSpPr>
          <p:nvPr/>
        </p:nvCxnSpPr>
        <p:spPr>
          <a:xfrm flipH="1">
            <a:off x="9480042" y="4716701"/>
            <a:ext cx="825844" cy="1767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F66352-C40B-4C76-BE72-2425A3A8E4CE}"/>
              </a:ext>
            </a:extLst>
          </p:cNvPr>
          <p:cNvSpPr txBox="1"/>
          <p:nvPr/>
        </p:nvSpPr>
        <p:spPr>
          <a:xfrm>
            <a:off x="4742157" y="6317125"/>
            <a:ext cx="294434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 for making that move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C9AAA5-B737-4995-93CD-1364175A51B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214330" y="5763491"/>
            <a:ext cx="1937685" cy="5536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DEA146-E807-431E-B030-B108BB5B3456}"/>
              </a:ext>
            </a:extLst>
          </p:cNvPr>
          <p:cNvSpPr txBox="1"/>
          <p:nvPr/>
        </p:nvSpPr>
        <p:spPr>
          <a:xfrm>
            <a:off x="8794311" y="6279995"/>
            <a:ext cx="2735701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Value of being in that state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B56AE-8868-48DE-932E-DD3894D7A289}"/>
              </a:ext>
            </a:extLst>
          </p:cNvPr>
          <p:cNvCxnSpPr>
            <a:cxnSpLocks/>
          </p:cNvCxnSpPr>
          <p:nvPr/>
        </p:nvCxnSpPr>
        <p:spPr>
          <a:xfrm flipH="1" flipV="1">
            <a:off x="10002292" y="5647113"/>
            <a:ext cx="544874" cy="6445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85B5-F3D2-4B68-8165-BF6F977C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10515600" cy="816561"/>
          </a:xfrm>
        </p:spPr>
        <p:txBody>
          <a:bodyPr/>
          <a:lstStyle/>
          <a:p>
            <a:r>
              <a:rPr lang="en-US" dirty="0"/>
              <a:t>Simple Example of Agent in an Environment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EF38B3-3013-4793-A923-6218AAAA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88F4E-11C0-44EC-A35D-A627E373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49C7B-45E4-4051-A520-5EA46A253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01C3B-6C59-41C9-8CCD-98C3098C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DC928-8F16-44DD-9790-C845E37C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FEEE8-F1A9-4291-9793-401D1B67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995DB0-E38E-44E3-A883-AAE1E234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439941-E201-4D92-AFCB-A7BC6B71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3E866B-6FAC-4B29-A548-31B49804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73E8E-675C-48CF-A44C-719356478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4FF39A-C5AB-4F49-996F-F3D792829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49" y="5511497"/>
            <a:ext cx="812698" cy="129523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2E7A5C-4997-408A-80D6-E86BCF7BC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391092"/>
              </p:ext>
            </p:extLst>
          </p:nvPr>
        </p:nvGraphicFramePr>
        <p:xfrm>
          <a:off x="5859196" y="2060486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pic>
        <p:nvPicPr>
          <p:cNvPr id="22" name="Picture 21" descr="A person in a costume&#10;&#10;Description automatically generated">
            <a:extLst>
              <a:ext uri="{FF2B5EF4-FFF2-40B4-BE49-F238E27FC236}">
                <a16:creationId xmlns:a16="http://schemas.microsoft.com/office/drawing/2014/main" id="{9530935B-3201-495B-8A54-6E1B12467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59" y="3429000"/>
            <a:ext cx="812698" cy="12952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C762D0-0DCE-480E-91F0-07DDCE081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76" y="5511496"/>
            <a:ext cx="812698" cy="1295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B9F03B-EB4D-4945-8C81-EF7A3CB2C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00" y="5511496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CAEC0-34AF-4C27-9D71-0E09D123C482}"/>
                  </a:ext>
                </a:extLst>
              </p:cNvPr>
              <p:cNvSpPr txBox="1"/>
              <p:nvPr/>
            </p:nvSpPr>
            <p:spPr>
              <a:xfrm>
                <a:off x="442039" y="1089317"/>
                <a:ext cx="5572187" cy="593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State: </a:t>
                </a:r>
              </a:p>
              <a:p>
                <a:r>
                  <a:rPr lang="en-US" dirty="0"/>
                  <a:t>     Map Locations</a:t>
                </a:r>
              </a:p>
              <a:p>
                <a:r>
                  <a:rPr lang="en-US" dirty="0"/>
                  <a:t>  </a:t>
                </a:r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{&lt;0,0&gt;, &lt;1,0&gt;…&lt;3,3&gt;}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  <a:p>
                <a:r>
                  <a:rPr lang="en-US" dirty="0"/>
                  <a:t>Actions:</a:t>
                </a:r>
              </a:p>
              <a:p>
                <a:r>
                  <a:rPr lang="en-US" dirty="0"/>
                  <a:t>     Move within map</a:t>
                </a:r>
              </a:p>
              <a:p>
                <a:r>
                  <a:rPr lang="en-US" dirty="0"/>
                  <a:t>     Reaching chest ends episode</a:t>
                </a:r>
              </a:p>
              <a:p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𝑒𝑎𝑠𝑡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𝑠𝑜𝑢𝑡h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𝑒𝑎𝑠𝑡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𝑠𝑜𝑢𝑡h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𝑤𝑒𝑠𝑡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200" dirty="0"/>
              </a:p>
              <a:p>
                <a:r>
                  <a:rPr lang="en-US" sz="1200" dirty="0"/>
                  <a:t>        …</a:t>
                </a:r>
              </a:p>
              <a:p>
                <a:r>
                  <a:rPr lang="en-US" sz="12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𝑛𝑜𝑟𝑡h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𝑤𝑒𝑠𝑡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  <a:p>
                <a:r>
                  <a:rPr lang="en-US" dirty="0"/>
                  <a:t>Reward:</a:t>
                </a:r>
              </a:p>
              <a:p>
                <a:r>
                  <a:rPr lang="en-US" dirty="0"/>
                  <a:t>     100 at chest</a:t>
                </a:r>
              </a:p>
              <a:p>
                <a:r>
                  <a:rPr lang="en-US" dirty="0"/>
                  <a:t>     0 for others</a:t>
                </a:r>
              </a:p>
              <a:p>
                <a:endParaRPr lang="en-US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&lt;1,0&gt;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&lt;2,0&gt;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CAEC0-34AF-4C27-9D71-0E09D123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9" y="1089317"/>
                <a:ext cx="5572187" cy="5933932"/>
              </a:xfrm>
              <a:prstGeom prst="rect">
                <a:avLst/>
              </a:prstGeom>
              <a:blipFill>
                <a:blip r:embed="rId10"/>
                <a:stretch>
                  <a:fillRect l="-985" t="-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F10B7E0-A8D0-48E4-B5F5-23242F00BDFC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19A619-EEB0-4B03-A989-80DFD6388A14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7F1FB0-6152-48D6-A2F7-9CA22561C9D8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E7F69-904A-40C6-94B7-CE12CF2E892F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93446-2A95-4BCF-847B-3881FB0FB1B2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9123B-D145-40AE-A2C4-EA8363D8A313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49A6D8-68CA-4A0E-A8FA-8E65F55F5E19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07E3D4-3593-45B8-A48D-14DC4B6DA99E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74749-160F-479A-8790-019128786C01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pic>
        <p:nvPicPr>
          <p:cNvPr id="35" name="Picture 34" descr="A person in a costume&#10;&#10;Description automatically generated">
            <a:extLst>
              <a:ext uri="{FF2B5EF4-FFF2-40B4-BE49-F238E27FC236}">
                <a16:creationId xmlns:a16="http://schemas.microsoft.com/office/drawing/2014/main" id="{49C9986B-4A4C-479B-AE58-4A7B4AF97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38" y="5530585"/>
            <a:ext cx="812698" cy="12952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EC83C0-DC2B-4EB2-8632-FE297904F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57" y="2509385"/>
            <a:ext cx="812698" cy="12952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64F9C63-79EF-41A0-B6DE-DC7D43F2DFC6}"/>
              </a:ext>
            </a:extLst>
          </p:cNvPr>
          <p:cNvSpPr txBox="1"/>
          <p:nvPr/>
        </p:nvSpPr>
        <p:spPr>
          <a:xfrm>
            <a:off x="5859196" y="1677073"/>
            <a:ext cx="240631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Score: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74A9C5-E973-4522-BD7F-1083EDA579C5}"/>
              </a:ext>
            </a:extLst>
          </p:cNvPr>
          <p:cNvSpPr txBox="1"/>
          <p:nvPr/>
        </p:nvSpPr>
        <p:spPr>
          <a:xfrm>
            <a:off x="5859196" y="1677073"/>
            <a:ext cx="24063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Score: 100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6C41B28-8011-4CBC-B15E-08949D6E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404" y="1669642"/>
            <a:ext cx="812698" cy="1295238"/>
          </a:xfrm>
          <a:prstGeom prst="rect">
            <a:avLst/>
          </a:prstGeom>
        </p:spPr>
      </p:pic>
      <p:pic>
        <p:nvPicPr>
          <p:cNvPr id="42" name="Picture 41" descr="A person in a costume&#10;&#10;Description automatically generated">
            <a:extLst>
              <a:ext uri="{FF2B5EF4-FFF2-40B4-BE49-F238E27FC236}">
                <a16:creationId xmlns:a16="http://schemas.microsoft.com/office/drawing/2014/main" id="{3FAD482E-158A-489E-B35B-BCF4F4527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48" y="1681869"/>
            <a:ext cx="812698" cy="12952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81BCBD9-8671-4BEA-BD15-D953CABE9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63" y="2517003"/>
            <a:ext cx="812698" cy="12952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10640B-762D-4F32-9AF6-9325685F12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57" y="3468492"/>
            <a:ext cx="812698" cy="1295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4F39D3-1FE2-4E09-B859-45E00D78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19" y="2466813"/>
            <a:ext cx="812698" cy="12952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E11E75F-5493-4BD0-9534-FB4A254AE84B}"/>
              </a:ext>
            </a:extLst>
          </p:cNvPr>
          <p:cNvSpPr txBox="1"/>
          <p:nvPr/>
        </p:nvSpPr>
        <p:spPr>
          <a:xfrm>
            <a:off x="7853929" y="2116085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9247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9" grpId="0" animBg="1"/>
      <p:bldP spid="43" grpId="0" animBg="1"/>
      <p:bldP spid="44" grpId="0"/>
      <p:bldP spid="4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2183</Words>
  <Application>Microsoft Office PowerPoint</Application>
  <PresentationFormat>Widescreen</PresentationFormat>
  <Paragraphs>570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Broadway</vt:lpstr>
      <vt:lpstr>Calibri</vt:lpstr>
      <vt:lpstr>Calibri Light</vt:lpstr>
      <vt:lpstr>Cambria Math</vt:lpstr>
      <vt:lpstr>Consolas</vt:lpstr>
      <vt:lpstr>LatoWeb</vt:lpstr>
      <vt:lpstr>Menlo</vt:lpstr>
      <vt:lpstr>Office Theme</vt:lpstr>
      <vt:lpstr>Reinforcement Learning</vt:lpstr>
      <vt:lpstr>Reinforcement Learning</vt:lpstr>
      <vt:lpstr>TD-Gammon – Tesauro ~1995</vt:lpstr>
      <vt:lpstr>Atari 2600 games</vt:lpstr>
      <vt:lpstr>Robotics and  Locomotion</vt:lpstr>
      <vt:lpstr>Alpha Go</vt:lpstr>
      <vt:lpstr>How Reinforcement Learning is Different</vt:lpstr>
      <vt:lpstr>Setup for (simple) Reinforcement Learning</vt:lpstr>
      <vt:lpstr>Simple Example of Agent in an Environment</vt:lpstr>
      <vt:lpstr>Policies</vt:lpstr>
      <vt:lpstr>Q learning</vt:lpstr>
      <vt:lpstr>Example of Q learning (round 1)</vt:lpstr>
      <vt:lpstr>Example of Q learning (round 2) </vt:lpstr>
      <vt:lpstr>Example of Q learning (some acceleration…) </vt:lpstr>
      <vt:lpstr>Example of Q learning (some acceleration…) </vt:lpstr>
      <vt:lpstr>Example of Q learning (Q ̂ after many, many runs…) </vt:lpstr>
      <vt:lpstr>Challenges for Reinforcement Learning</vt:lpstr>
      <vt:lpstr>Reward Shaping</vt:lpstr>
      <vt:lpstr>Memory</vt:lpstr>
      <vt:lpstr>Gym – toolkit for reinforcement learning</vt:lpstr>
      <vt:lpstr>Some Problems with QLearning</vt:lpstr>
      <vt:lpstr>Policy Gradients</vt:lpstr>
      <vt:lpstr>Policy Gradients</vt:lpstr>
      <vt:lpstr>Policy Gradients – reward shaping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Hulten</dc:creator>
  <cp:lastModifiedBy>Geoff Hulten</cp:lastModifiedBy>
  <cp:revision>147</cp:revision>
  <dcterms:created xsi:type="dcterms:W3CDTF">2018-11-21T18:29:59Z</dcterms:created>
  <dcterms:modified xsi:type="dcterms:W3CDTF">2020-11-03T22:18:45Z</dcterms:modified>
</cp:coreProperties>
</file>